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4"/>
  </p:sldMasterIdLst>
  <p:notesMasterIdLst>
    <p:notesMasterId r:id="rId33"/>
  </p:notesMasterIdLst>
  <p:handoutMasterIdLst>
    <p:handoutMasterId r:id="rId34"/>
  </p:handoutMasterIdLst>
  <p:sldIdLst>
    <p:sldId id="264" r:id="rId5"/>
    <p:sldId id="262" r:id="rId6"/>
    <p:sldId id="305" r:id="rId7"/>
    <p:sldId id="267" r:id="rId8"/>
    <p:sldId id="265" r:id="rId9"/>
    <p:sldId id="266" r:id="rId10"/>
    <p:sldId id="296" r:id="rId11"/>
    <p:sldId id="284" r:id="rId12"/>
    <p:sldId id="268" r:id="rId13"/>
    <p:sldId id="271" r:id="rId14"/>
    <p:sldId id="269" r:id="rId15"/>
    <p:sldId id="303" r:id="rId16"/>
    <p:sldId id="293" r:id="rId17"/>
    <p:sldId id="294" r:id="rId18"/>
    <p:sldId id="292" r:id="rId19"/>
    <p:sldId id="291" r:id="rId20"/>
    <p:sldId id="288" r:id="rId21"/>
    <p:sldId id="289" r:id="rId22"/>
    <p:sldId id="297" r:id="rId23"/>
    <p:sldId id="298" r:id="rId24"/>
    <p:sldId id="299" r:id="rId25"/>
    <p:sldId id="300" r:id="rId26"/>
    <p:sldId id="304" r:id="rId27"/>
    <p:sldId id="302" r:id="rId28"/>
    <p:sldId id="307" r:id="rId29"/>
    <p:sldId id="306" r:id="rId30"/>
    <p:sldId id="308" r:id="rId31"/>
    <p:sldId id="290" r:id="rId32"/>
  </p:sldIdLst>
  <p:sldSz cx="12192000" cy="6858000"/>
  <p:notesSz cx="6858000" cy="9144000"/>
  <p:defaultTextStyle>
    <a:defPPr rtl="0">
      <a:defRPr lang="pl-p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461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334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>
            <a:extLst>
              <a:ext uri="{FF2B5EF4-FFF2-40B4-BE49-F238E27FC236}">
                <a16:creationId xmlns:a16="http://schemas.microsoft.com/office/drawing/2014/main" id="{632A2767-FEC0-45D8-A250-3A0CECEC10E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l-PL" dirty="0"/>
          </a:p>
        </p:txBody>
      </p:sp>
      <p:sp>
        <p:nvSpPr>
          <p:cNvPr id="3" name="Data — symbol zastępczy 2">
            <a:extLst>
              <a:ext uri="{FF2B5EF4-FFF2-40B4-BE49-F238E27FC236}">
                <a16:creationId xmlns:a16="http://schemas.microsoft.com/office/drawing/2014/main" id="{A3D87BEA-720A-4B01-983C-6493C00177B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0994967-12C7-446E-A6FD-BAD307F30BA2}" type="datetime1">
              <a:rPr lang="pl-PL" smtClean="0"/>
              <a:t>16.11.2023</a:t>
            </a:fld>
            <a:endParaRPr lang="pl-PL" dirty="0"/>
          </a:p>
        </p:txBody>
      </p:sp>
      <p:sp>
        <p:nvSpPr>
          <p:cNvPr id="4" name="Stopka — symbol zastępczy 3">
            <a:extLst>
              <a:ext uri="{FF2B5EF4-FFF2-40B4-BE49-F238E27FC236}">
                <a16:creationId xmlns:a16="http://schemas.microsoft.com/office/drawing/2014/main" id="{8D7F7142-7B6D-4E82-A762-17951F1395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l-PL" dirty="0"/>
          </a:p>
        </p:txBody>
      </p:sp>
      <p:sp>
        <p:nvSpPr>
          <p:cNvPr id="5" name="Numer slajdu — symbol zastępczy 4">
            <a:extLst>
              <a:ext uri="{FF2B5EF4-FFF2-40B4-BE49-F238E27FC236}">
                <a16:creationId xmlns:a16="http://schemas.microsoft.com/office/drawing/2014/main" id="{47AA5D6A-4E5C-4EA7-A13B-15A02BB533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88A98BC-2DB8-47A3-A77F-B9E32C266238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456843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l-PL" noProof="1"/>
          </a:p>
        </p:txBody>
      </p:sp>
      <p:sp>
        <p:nvSpPr>
          <p:cNvPr id="3" name="Data — symbol zastępcz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FCD24CE-3EFB-4D5E-8729-9ABD5B34DCA6}" type="datetime1">
              <a:rPr lang="pl-PL" noProof="1" dirty="0" smtClean="0"/>
              <a:t>16.11.2023</a:t>
            </a:fld>
            <a:endParaRPr lang="pl-PL" noProof="1"/>
          </a:p>
        </p:txBody>
      </p:sp>
      <p:sp>
        <p:nvSpPr>
          <p:cNvPr id="4" name="Obraz slajdu — symbol zastępcz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pl-PL" noProof="1"/>
          </a:p>
        </p:txBody>
      </p:sp>
      <p:sp>
        <p:nvSpPr>
          <p:cNvPr id="5" name="Notatki — symbol zastępcz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l-PL" noProof="0" dirty="0"/>
              <a:t>Kliknij, aby edytować style wzorca tekstu</a:t>
            </a:r>
          </a:p>
          <a:p>
            <a:pPr lvl="1" rtl="0"/>
            <a:r>
              <a:rPr lang="pl-PL" noProof="1"/>
              <a:t>Drugi poziom</a:t>
            </a:r>
          </a:p>
          <a:p>
            <a:pPr lvl="2" rtl="0"/>
            <a:r>
              <a:rPr lang="pl-PL" noProof="1"/>
              <a:t>Trzeci poziom</a:t>
            </a:r>
          </a:p>
          <a:p>
            <a:pPr lvl="3" rtl="0"/>
            <a:r>
              <a:rPr lang="pl-PL" noProof="1"/>
              <a:t>Czwarty poziom</a:t>
            </a:r>
          </a:p>
          <a:p>
            <a:pPr lvl="4" rtl="0"/>
            <a:r>
              <a:rPr lang="pl-PL" noProof="1"/>
              <a:t>Piąty poziom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l-PL" noProof="1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9BB1A04-13E8-48CD-97F9-AC2568E1A8D4}" type="slidenum">
              <a:rPr lang="pl-PL" noProof="1" dirty="0" smtClean="0"/>
              <a:t>‹#›</a:t>
            </a:fld>
            <a:endParaRPr lang="pl-PL" noProof="1"/>
          </a:p>
        </p:txBody>
      </p:sp>
    </p:spTree>
    <p:extLst>
      <p:ext uri="{BB962C8B-B14F-4D97-AF65-F5344CB8AC3E}">
        <p14:creationId xmlns:p14="http://schemas.microsoft.com/office/powerpoint/2010/main" val="25769996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1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BB1A04-13E8-48CD-97F9-AC2568E1A8D4}" type="slidenum">
              <a:rPr lang="pl-PL" noProof="1" smtClean="0"/>
              <a:t>1</a:t>
            </a:fld>
            <a:endParaRPr lang="pl-PL" noProof="1"/>
          </a:p>
        </p:txBody>
      </p:sp>
    </p:spTree>
    <p:extLst>
      <p:ext uri="{BB962C8B-B14F-4D97-AF65-F5344CB8AC3E}">
        <p14:creationId xmlns:p14="http://schemas.microsoft.com/office/powerpoint/2010/main" val="132800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1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BB1A04-13E8-48CD-97F9-AC2568E1A8D4}" type="slidenum">
              <a:rPr lang="pl-PL" noProof="1" smtClean="0"/>
              <a:t>12</a:t>
            </a:fld>
            <a:endParaRPr lang="pl-PL" noProof="1"/>
          </a:p>
        </p:txBody>
      </p:sp>
    </p:spTree>
    <p:extLst>
      <p:ext uri="{BB962C8B-B14F-4D97-AF65-F5344CB8AC3E}">
        <p14:creationId xmlns:p14="http://schemas.microsoft.com/office/powerpoint/2010/main" val="23615968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1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BB1A04-13E8-48CD-97F9-AC2568E1A8D4}" type="slidenum">
              <a:rPr lang="pl-PL" noProof="1" smtClean="0"/>
              <a:t>15</a:t>
            </a:fld>
            <a:endParaRPr lang="pl-PL" noProof="1"/>
          </a:p>
        </p:txBody>
      </p:sp>
    </p:spTree>
    <p:extLst>
      <p:ext uri="{BB962C8B-B14F-4D97-AF65-F5344CB8AC3E}">
        <p14:creationId xmlns:p14="http://schemas.microsoft.com/office/powerpoint/2010/main" val="25530869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1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BB1A04-13E8-48CD-97F9-AC2568E1A8D4}" type="slidenum">
              <a:rPr lang="pl-PL" noProof="1" smtClean="0"/>
              <a:t>16</a:t>
            </a:fld>
            <a:endParaRPr lang="pl-PL" noProof="1"/>
          </a:p>
        </p:txBody>
      </p:sp>
    </p:spTree>
    <p:extLst>
      <p:ext uri="{BB962C8B-B14F-4D97-AF65-F5344CB8AC3E}">
        <p14:creationId xmlns:p14="http://schemas.microsoft.com/office/powerpoint/2010/main" val="3664076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1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BB1A04-13E8-48CD-97F9-AC2568E1A8D4}" type="slidenum">
              <a:rPr lang="pl-PL" noProof="1" smtClean="0"/>
              <a:t>2</a:t>
            </a:fld>
            <a:endParaRPr lang="pl-PL" noProof="1"/>
          </a:p>
        </p:txBody>
      </p:sp>
    </p:spTree>
    <p:extLst>
      <p:ext uri="{BB962C8B-B14F-4D97-AF65-F5344CB8AC3E}">
        <p14:creationId xmlns:p14="http://schemas.microsoft.com/office/powerpoint/2010/main" val="3327335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1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BB1A04-13E8-48CD-97F9-AC2568E1A8D4}" type="slidenum">
              <a:rPr lang="pl-PL" noProof="1" smtClean="0"/>
              <a:t>3</a:t>
            </a:fld>
            <a:endParaRPr lang="pl-PL" noProof="1"/>
          </a:p>
        </p:txBody>
      </p:sp>
    </p:spTree>
    <p:extLst>
      <p:ext uri="{BB962C8B-B14F-4D97-AF65-F5344CB8AC3E}">
        <p14:creationId xmlns:p14="http://schemas.microsoft.com/office/powerpoint/2010/main" val="1093478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1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BB1A04-13E8-48CD-97F9-AC2568E1A8D4}" type="slidenum">
              <a:rPr lang="pl-PL" noProof="1" smtClean="0"/>
              <a:t>4</a:t>
            </a:fld>
            <a:endParaRPr lang="pl-PL" noProof="1"/>
          </a:p>
        </p:txBody>
      </p:sp>
    </p:spTree>
    <p:extLst>
      <p:ext uri="{BB962C8B-B14F-4D97-AF65-F5344CB8AC3E}">
        <p14:creationId xmlns:p14="http://schemas.microsoft.com/office/powerpoint/2010/main" val="34745444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1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BB1A04-13E8-48CD-97F9-AC2568E1A8D4}" type="slidenum">
              <a:rPr lang="pl-PL" noProof="1" smtClean="0"/>
              <a:t>5</a:t>
            </a:fld>
            <a:endParaRPr lang="pl-PL" noProof="1"/>
          </a:p>
        </p:txBody>
      </p:sp>
    </p:spTree>
    <p:extLst>
      <p:ext uri="{BB962C8B-B14F-4D97-AF65-F5344CB8AC3E}">
        <p14:creationId xmlns:p14="http://schemas.microsoft.com/office/powerpoint/2010/main" val="27897836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1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BB1A04-13E8-48CD-97F9-AC2568E1A8D4}" type="slidenum">
              <a:rPr lang="pl-PL" noProof="1" smtClean="0"/>
              <a:t>6</a:t>
            </a:fld>
            <a:endParaRPr lang="pl-PL" noProof="1"/>
          </a:p>
        </p:txBody>
      </p:sp>
    </p:spTree>
    <p:extLst>
      <p:ext uri="{BB962C8B-B14F-4D97-AF65-F5344CB8AC3E}">
        <p14:creationId xmlns:p14="http://schemas.microsoft.com/office/powerpoint/2010/main" val="29745964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1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BB1A04-13E8-48CD-97F9-AC2568E1A8D4}" type="slidenum">
              <a:rPr lang="pl-PL" noProof="1" smtClean="0"/>
              <a:t>9</a:t>
            </a:fld>
            <a:endParaRPr lang="pl-PL" noProof="1"/>
          </a:p>
        </p:txBody>
      </p:sp>
    </p:spTree>
    <p:extLst>
      <p:ext uri="{BB962C8B-B14F-4D97-AF65-F5344CB8AC3E}">
        <p14:creationId xmlns:p14="http://schemas.microsoft.com/office/powerpoint/2010/main" val="1102894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1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BB1A04-13E8-48CD-97F9-AC2568E1A8D4}" type="slidenum">
              <a:rPr lang="pl-PL" noProof="1" smtClean="0"/>
              <a:t>10</a:t>
            </a:fld>
            <a:endParaRPr lang="pl-PL" noProof="1"/>
          </a:p>
        </p:txBody>
      </p:sp>
    </p:spTree>
    <p:extLst>
      <p:ext uri="{BB962C8B-B14F-4D97-AF65-F5344CB8AC3E}">
        <p14:creationId xmlns:p14="http://schemas.microsoft.com/office/powerpoint/2010/main" val="7319461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1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BB1A04-13E8-48CD-97F9-AC2568E1A8D4}" type="slidenum">
              <a:rPr lang="pl-PL" noProof="1" smtClean="0"/>
              <a:t>11</a:t>
            </a:fld>
            <a:endParaRPr lang="pl-PL" noProof="1"/>
          </a:p>
        </p:txBody>
      </p:sp>
    </p:spTree>
    <p:extLst>
      <p:ext uri="{BB962C8B-B14F-4D97-AF65-F5344CB8AC3E}">
        <p14:creationId xmlns:p14="http://schemas.microsoft.com/office/powerpoint/2010/main" val="1031324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Obraz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 cstate="email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upa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ytuł 1"/>
          <p:cNvSpPr>
            <a:spLocks noGrp="1"/>
          </p:cNvSpPr>
          <p:nvPr>
            <p:ph type="ctrTitle" hasCustomPrompt="1"/>
          </p:nvPr>
        </p:nvSpPr>
        <p:spPr>
          <a:xfrm>
            <a:off x="1876424" y="1122363"/>
            <a:ext cx="8791575" cy="2387600"/>
          </a:xfrm>
        </p:spPr>
        <p:txBody>
          <a:bodyPr rtlCol="0" anchor="b">
            <a:normAutofit/>
          </a:bodyPr>
          <a:lstStyle>
            <a:lvl1pPr algn="l">
              <a:defRPr sz="4800"/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 rtlCol="0"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pl-PL" noProof="0"/>
              <a:t>Kliknij, aby edytować styl wzorca podtytułu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 rtlCol="0"/>
          <a:lstStyle/>
          <a:p>
            <a:pPr rtl="0"/>
            <a:fld id="{8235E1F7-5514-47B3-B892-D71C077D5443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65841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zny 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1141410" y="4304664"/>
            <a:ext cx="9912355" cy="819355"/>
          </a:xfrm>
        </p:spPr>
        <p:txBody>
          <a:bodyPr rtlCol="0" anchor="b">
            <a:normAutofit/>
          </a:bodyPr>
          <a:lstStyle>
            <a:lvl1pPr>
              <a:defRPr sz="3200"/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Obraz — symbol zastępczy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 rtl="0">
              <a:buNone/>
            </a:pPr>
            <a:r>
              <a:rPr lang="pl-PL" noProof="0" dirty="0"/>
              <a:t>Kliknij ikonę, aby dodać obraz</a:t>
            </a:r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 hasCustomPrompt="1"/>
          </p:nvPr>
        </p:nvSpPr>
        <p:spPr>
          <a:xfrm>
            <a:off x="1141364" y="5124020"/>
            <a:ext cx="9910859" cy="682472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BED0897-2EB5-4B81-9B8E-D7117462AB7E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12919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1141456" y="609600"/>
            <a:ext cx="9905955" cy="3429000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 hasCustomPrompt="1"/>
          </p:nvPr>
        </p:nvSpPr>
        <p:spPr>
          <a:xfrm>
            <a:off x="1141410" y="4419599"/>
            <a:ext cx="9904459" cy="1371599"/>
          </a:xfrm>
        </p:spPr>
        <p:txBody>
          <a:bodyPr rtlCol="0"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DAE0A06-A39B-45DC-83C1-AA8549BD34ED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11725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ytat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1446212" y="609599"/>
            <a:ext cx="9302752" cy="2748429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12" name="Tekst — symbol zastępczy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 hasCustomPrompt="1"/>
          </p:nvPr>
        </p:nvSpPr>
        <p:spPr>
          <a:xfrm>
            <a:off x="1141411" y="4309919"/>
            <a:ext cx="9906002" cy="1489496"/>
          </a:xfrm>
        </p:spPr>
        <p:txBody>
          <a:bodyPr rtlCol="0"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A770F0F-2AAB-41E1-995C-E3A97178E26B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  <p:sp>
        <p:nvSpPr>
          <p:cNvPr id="60" name="Pole tekstowe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pl-PL" sz="8000" noProof="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Pole tekstowe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pl-PL" sz="8000" noProof="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224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1141410" y="2134041"/>
            <a:ext cx="9906001" cy="2511835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 hasCustomPrompt="1"/>
          </p:nvPr>
        </p:nvSpPr>
        <p:spPr>
          <a:xfrm>
            <a:off x="1141364" y="4657655"/>
            <a:ext cx="9904505" cy="1140644"/>
          </a:xfrm>
        </p:spPr>
        <p:txBody>
          <a:bodyPr rtlCol="0"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69166D4-7E48-4CA9-8748-0E33CD7B5EAA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74738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zecia k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"/>
          <p:cNvSpPr>
            <a:spLocks noGrp="1"/>
          </p:cNvSpPr>
          <p:nvPr>
            <p:ph type="title" hasCustomPrompt="1"/>
          </p:nvPr>
        </p:nvSpPr>
        <p:spPr>
          <a:xfrm>
            <a:off x="1141413" y="609600"/>
            <a:ext cx="9905998" cy="1905000"/>
          </a:xfrm>
        </p:spPr>
        <p:txBody>
          <a:bodyPr rtlCol="0"/>
          <a:lstStyle/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7" name="Tekst — symbol zastępczy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8" name="Tekst — symbol zastępczy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9" name="Tekst — symbol zastępczy 4"/>
          <p:cNvSpPr>
            <a:spLocks noGrp="1"/>
          </p:cNvSpPr>
          <p:nvPr>
            <p:ph type="body" sz="quarter" idx="3" hasCustomPrompt="1"/>
          </p:nvPr>
        </p:nvSpPr>
        <p:spPr>
          <a:xfrm>
            <a:off x="4514766" y="2677635"/>
            <a:ext cx="3184385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10" name="Tekst — symbol zastępczy 3"/>
          <p:cNvSpPr>
            <a:spLocks noGrp="1"/>
          </p:cNvSpPr>
          <p:nvPr>
            <p:ph type="body" sz="half" idx="16" hasCustomPrompt="1"/>
          </p:nvPr>
        </p:nvSpPr>
        <p:spPr>
          <a:xfrm>
            <a:off x="4504213" y="3363435"/>
            <a:ext cx="3195830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11" name="Tekst — symbol zastępczy 4"/>
          <p:cNvSpPr>
            <a:spLocks noGrp="1"/>
          </p:cNvSpPr>
          <p:nvPr>
            <p:ph type="body" sz="quarter" idx="13" hasCustomPrompt="1"/>
          </p:nvPr>
        </p:nvSpPr>
        <p:spPr>
          <a:xfrm>
            <a:off x="7852442" y="2674463"/>
            <a:ext cx="3194968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12" name="Tekst — symbol zastępczy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2E2CB3-EB63-4863-9302-B2144476FBD2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42022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kolumna z obraz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ytuł 1"/>
          <p:cNvSpPr>
            <a:spLocks noGrp="1"/>
          </p:cNvSpPr>
          <p:nvPr>
            <p:ph type="title" hasCustomPrompt="1"/>
          </p:nvPr>
        </p:nvSpPr>
        <p:spPr>
          <a:xfrm>
            <a:off x="1141411" y="609600"/>
            <a:ext cx="9905999" cy="1905000"/>
          </a:xfrm>
        </p:spPr>
        <p:txBody>
          <a:bodyPr rtlCol="0"/>
          <a:lstStyle/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19" name="Tekst — symbol zastępczy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20" name="Obraz — symbol zastępczy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pl-PL" noProof="0" dirty="0"/>
              <a:t>Kliknij ikonę, aby dodać obraz</a:t>
            </a:r>
          </a:p>
        </p:txBody>
      </p:sp>
      <p:sp>
        <p:nvSpPr>
          <p:cNvPr id="21" name="Tekst — symbol zastępczy 3"/>
          <p:cNvSpPr>
            <a:spLocks noGrp="1"/>
          </p:cNvSpPr>
          <p:nvPr>
            <p:ph type="body" sz="half" idx="18" hasCustomPrompt="1"/>
          </p:nvPr>
        </p:nvSpPr>
        <p:spPr>
          <a:xfrm>
            <a:off x="1141413" y="4980858"/>
            <a:ext cx="3195240" cy="817843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22" name="Tekst — symbol zastępczy 4"/>
          <p:cNvSpPr>
            <a:spLocks noGrp="1"/>
          </p:cNvSpPr>
          <p:nvPr>
            <p:ph type="body" sz="quarter" idx="3" hasCustomPrompt="1"/>
          </p:nvPr>
        </p:nvSpPr>
        <p:spPr>
          <a:xfrm>
            <a:off x="4489053" y="4404596"/>
            <a:ext cx="3200400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23" name="Obraz — symbol zastępczy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pl-PL" noProof="0" dirty="0"/>
              <a:t>Kliknij ikonę, aby dodać obraz</a:t>
            </a:r>
          </a:p>
        </p:txBody>
      </p:sp>
      <p:sp>
        <p:nvSpPr>
          <p:cNvPr id="24" name="Tekst — symbol zastępczy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25" name="Tekst — symbol zastępczy 4"/>
          <p:cNvSpPr>
            <a:spLocks noGrp="1"/>
          </p:cNvSpPr>
          <p:nvPr>
            <p:ph type="body" sz="quarter" idx="13" hasCustomPrompt="1"/>
          </p:nvPr>
        </p:nvSpPr>
        <p:spPr>
          <a:xfrm>
            <a:off x="7852567" y="4404595"/>
            <a:ext cx="3190741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26" name="Obraz — symbol zastępczy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pl-PL" noProof="0" dirty="0"/>
              <a:t>Kliknij ikonę, aby dodać obraz</a:t>
            </a:r>
          </a:p>
        </p:txBody>
      </p:sp>
      <p:sp>
        <p:nvSpPr>
          <p:cNvPr id="27" name="Tekst — symbol zastępczy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CE29F5E-4C85-43E9-8DCE-B03F2651826F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01454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 anchor="t"/>
          <a:lstStyle/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DDC8BF0-11BA-4AB6-ABAA-386D8B77D46C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59061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 hasCustomPrompt="1"/>
          </p:nvPr>
        </p:nvSpPr>
        <p:spPr>
          <a:xfrm>
            <a:off x="9042400" y="609599"/>
            <a:ext cx="2005011" cy="5181601"/>
          </a:xfrm>
        </p:spPr>
        <p:txBody>
          <a:bodyPr vert="eaVert" rtlCol="0"/>
          <a:lstStyle/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 hasCustomPrompt="1"/>
          </p:nvPr>
        </p:nvSpPr>
        <p:spPr>
          <a:xfrm>
            <a:off x="1141410" y="609599"/>
            <a:ext cx="7748590" cy="5181601"/>
          </a:xfrm>
        </p:spPr>
        <p:txBody>
          <a:bodyPr vert="eaVert" rtlCol="0"/>
          <a:lstStyle/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F971631-F060-4DF6-9516-5056E797704B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16047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3B96A8F-B06B-46BC-A5CE-6C079583E7C5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49736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1141411" y="1419226"/>
            <a:ext cx="9906000" cy="2852737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 hasCustomPrompt="1"/>
          </p:nvPr>
        </p:nvSpPr>
        <p:spPr>
          <a:xfrm>
            <a:off x="1141411" y="4424362"/>
            <a:ext cx="9906000" cy="1374776"/>
          </a:xfrm>
        </p:spPr>
        <p:txBody>
          <a:bodyPr rtlCol="0"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73E96D4-C90B-47E9-B2E5-F7C86607136F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52280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Zawartość — symbol zastępczy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 rtlCol="0"/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 rtlCol="0"/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ED4A7C4-BCB4-487B-845A-BD057D77DA95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21433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1141411" y="619126"/>
            <a:ext cx="9906000" cy="1477961"/>
          </a:xfrm>
        </p:spPr>
        <p:txBody>
          <a:bodyPr rtlCol="0"/>
          <a:lstStyle/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 hasCustomPrompt="1"/>
          </p:nvPr>
        </p:nvSpPr>
        <p:spPr>
          <a:xfrm>
            <a:off x="1370019" y="2249486"/>
            <a:ext cx="4649783" cy="823912"/>
          </a:xfrm>
        </p:spPr>
        <p:txBody>
          <a:bodyPr rtlCol="0"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 rtlCol="0"/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5" name="Tekst — symbol zastępczy 4"/>
          <p:cNvSpPr>
            <a:spLocks noGrp="1"/>
          </p:cNvSpPr>
          <p:nvPr>
            <p:ph type="body" sz="quarter" idx="3" hasCustomPrompt="1"/>
          </p:nvPr>
        </p:nvSpPr>
        <p:spPr>
          <a:xfrm>
            <a:off x="6400808" y="2249485"/>
            <a:ext cx="4646602" cy="823912"/>
          </a:xfrm>
        </p:spPr>
        <p:txBody>
          <a:bodyPr rtlCol="0"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6" name="Zawartość — symbol zastępczy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 rtlCol="0"/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7" name="Data — symbol zastępczy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3440D1E-1552-4B21-A55E-8EFDB74939F7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8" name="Stopka — symbol zastępczy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9" name="Numer slajdu — symbol zastępczy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84659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BF9C3F6-4267-41AF-B94F-271D869EB173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876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a — symbol zastępczy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BC5F529-80A8-48F6-90C4-5BFB3C457680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3" name="Stopka — symbol zastępczy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99695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1146705" y="609601"/>
            <a:ext cx="3856037" cy="1639884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rtlCol="0" anchor="ctr"/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AA8F27F-918C-4356-95CF-AE53BAEECA9C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06136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1141413" y="609600"/>
            <a:ext cx="5934508" cy="1639886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Obraz — symbol zastępczy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pl-PL" noProof="0" dirty="0"/>
              <a:t>Kliknij ikonę, aby dodać obraz</a:t>
            </a:r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 hasCustomPrompt="1"/>
          </p:nvPr>
        </p:nvSpPr>
        <p:spPr>
          <a:xfrm>
            <a:off x="1141410" y="2249486"/>
            <a:ext cx="5934511" cy="3541714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2F84AED-B032-4F6C-B9BA-BA5EB079071D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10986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email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a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upa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upa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ytuł — symbol zastępczy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endParaRPr lang="pl-PL" noProof="0"/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pl-PL" noProof="0" dirty="0"/>
              <a:t>Kliknij, aby edytować style wzorca tekstu</a:t>
            </a:r>
          </a:p>
          <a:p>
            <a:pPr lvl="1" rtl="0"/>
            <a:r>
              <a:rPr lang="pl-PL" noProof="0" dirty="0"/>
              <a:t>Drugi poziom</a:t>
            </a:r>
          </a:p>
          <a:p>
            <a:pPr lvl="2" rtl="0"/>
            <a:r>
              <a:rPr lang="pl-PL" noProof="0" dirty="0"/>
              <a:t>Trzeci poziom</a:t>
            </a:r>
          </a:p>
          <a:p>
            <a:pPr lvl="3" rtl="0"/>
            <a:r>
              <a:rPr lang="pl-PL" noProof="0" dirty="0"/>
              <a:t>Czwarty poziom</a:t>
            </a:r>
          </a:p>
          <a:p>
            <a:pPr lvl="4" rtl="0"/>
            <a:r>
              <a:rPr lang="pl-PL" noProof="0" dirty="0"/>
              <a:t>Piąty poziom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EF1514C4-3D85-4DC2-BE67-C585F335BC59}" type="datetime1">
              <a:rPr lang="pl-PL" noProof="0" smtClean="0"/>
              <a:t>16.11.2023</a:t>
            </a:fld>
            <a:endParaRPr lang="pl-PL" noProof="0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pl-PL" noProof="0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D22F896-40B5-4ADD-8801-0D06FADFA095}" type="slidenum">
              <a:rPr lang="pl-PL" noProof="0" smtClean="0"/>
              <a:pPr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1918522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ytuł 1">
            <a:extLst>
              <a:ext uri="{FF2B5EF4-FFF2-40B4-BE49-F238E27FC236}">
                <a16:creationId xmlns:a16="http://schemas.microsoft.com/office/drawing/2014/main" id="{30E14BD4-130D-123C-3860-5D4F1EFCE757}"/>
              </a:ext>
            </a:extLst>
          </p:cNvPr>
          <p:cNvSpPr txBox="1">
            <a:spLocks/>
          </p:cNvSpPr>
          <p:nvPr/>
        </p:nvSpPr>
        <p:spPr>
          <a:xfrm>
            <a:off x="7334774" y="6272220"/>
            <a:ext cx="4857226" cy="585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Lądecka spółdzielnia energetyczna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36CD081A-59D3-A86E-6FB6-6E46E4F81C2C}"/>
              </a:ext>
            </a:extLst>
          </p:cNvPr>
          <p:cNvSpPr txBox="1"/>
          <p:nvPr/>
        </p:nvSpPr>
        <p:spPr>
          <a:xfrm>
            <a:off x="420414" y="2726422"/>
            <a:ext cx="1147729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Farma FV w Lądku-Zdroju – geneza i historia</a:t>
            </a:r>
          </a:p>
          <a:p>
            <a:pPr marL="342900" indent="-342900" algn="l">
              <a:buAutoNum type="arabicPeriod"/>
            </a:pPr>
            <a:endParaRPr lang="pl-P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l-PL" sz="1600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C4B6557-1BF0-029B-5194-14C9E66BA2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4750" y="5553510"/>
            <a:ext cx="1410024" cy="110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31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ytuł 1">
            <a:extLst>
              <a:ext uri="{FF2B5EF4-FFF2-40B4-BE49-F238E27FC236}">
                <a16:creationId xmlns:a16="http://schemas.microsoft.com/office/drawing/2014/main" id="{30E14BD4-130D-123C-3860-5D4F1EFCE757}"/>
              </a:ext>
            </a:extLst>
          </p:cNvPr>
          <p:cNvSpPr txBox="1">
            <a:spLocks/>
          </p:cNvSpPr>
          <p:nvPr/>
        </p:nvSpPr>
        <p:spPr>
          <a:xfrm>
            <a:off x="7334774" y="6272220"/>
            <a:ext cx="4857226" cy="585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Lądecka spółdzielnia energetyczna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168E6240-93AA-AF3B-8611-88A69169EFB8}"/>
              </a:ext>
            </a:extLst>
          </p:cNvPr>
          <p:cNvSpPr txBox="1"/>
          <p:nvPr/>
        </p:nvSpPr>
        <p:spPr>
          <a:xfrm>
            <a:off x="819808" y="1191237"/>
            <a:ext cx="1116806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rgbClr val="FFC000"/>
                </a:solidFill>
              </a:rPr>
              <a:t>I Etap 2022 rok:</a:t>
            </a:r>
          </a:p>
          <a:p>
            <a:endParaRPr lang="pl-PL" sz="3200" dirty="0"/>
          </a:p>
          <a:p>
            <a:pPr marL="285750" indent="-285750">
              <a:buFontTx/>
              <a:buChar char="-"/>
            </a:pPr>
            <a:r>
              <a:rPr lang="pl-PL" sz="3200" dirty="0">
                <a:solidFill>
                  <a:srgbClr val="FFC000"/>
                </a:solidFill>
              </a:rPr>
              <a:t>Projekt</a:t>
            </a:r>
            <a:r>
              <a:rPr lang="pl-PL" sz="3200" dirty="0"/>
              <a:t> farmy FV o mocy 10 MW wraz z infrastrukturą </a:t>
            </a:r>
            <a:br>
              <a:rPr lang="pl-PL" sz="3200" dirty="0"/>
            </a:br>
            <a:r>
              <a:rPr lang="pl-PL" sz="3200" dirty="0"/>
              <a:t>i przyłączeniami</a:t>
            </a:r>
          </a:p>
          <a:p>
            <a:pPr marL="285750" indent="-285750">
              <a:buFontTx/>
              <a:buChar char="-"/>
            </a:pPr>
            <a:endParaRPr lang="pl-PL" sz="3200" dirty="0"/>
          </a:p>
          <a:p>
            <a:pPr marL="285750" indent="-285750">
              <a:buFontTx/>
              <a:buChar char="-"/>
            </a:pPr>
            <a:r>
              <a:rPr lang="pl-PL" sz="3200" dirty="0">
                <a:solidFill>
                  <a:srgbClr val="FFC000"/>
                </a:solidFill>
              </a:rPr>
              <a:t>Budowę</a:t>
            </a:r>
            <a:r>
              <a:rPr lang="pl-PL" sz="3200" dirty="0"/>
              <a:t> farmy FV o mocy 1 MW wraz z infrastrukturą </a:t>
            </a:r>
            <a:br>
              <a:rPr lang="pl-PL" sz="3200" dirty="0"/>
            </a:br>
            <a:r>
              <a:rPr lang="pl-PL" sz="3200" dirty="0"/>
              <a:t>i przyłączeniem do GPZ Lądek-Zdrój</a:t>
            </a:r>
          </a:p>
          <a:p>
            <a:pPr marL="285750" indent="-285750">
              <a:buFontTx/>
              <a:buChar char="-"/>
            </a:pPr>
            <a:endParaRPr lang="pl-PL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429FAA2-EF1B-4A89-730C-BF83E91300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4750" y="5553510"/>
            <a:ext cx="1410024" cy="110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90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ytuł 1">
            <a:extLst>
              <a:ext uri="{FF2B5EF4-FFF2-40B4-BE49-F238E27FC236}">
                <a16:creationId xmlns:a16="http://schemas.microsoft.com/office/drawing/2014/main" id="{30E14BD4-130D-123C-3860-5D4F1EFCE757}"/>
              </a:ext>
            </a:extLst>
          </p:cNvPr>
          <p:cNvSpPr txBox="1">
            <a:spLocks/>
          </p:cNvSpPr>
          <p:nvPr/>
        </p:nvSpPr>
        <p:spPr>
          <a:xfrm>
            <a:off x="7334774" y="6272220"/>
            <a:ext cx="4857226" cy="585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Lądecka spółdzielnia energetyczna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77EC959-7DF2-1EFE-2132-DFB7E5CB4E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22" y="235022"/>
            <a:ext cx="9958277" cy="610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56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ytuł 1">
            <a:extLst>
              <a:ext uri="{FF2B5EF4-FFF2-40B4-BE49-F238E27FC236}">
                <a16:creationId xmlns:a16="http://schemas.microsoft.com/office/drawing/2014/main" id="{30E14BD4-130D-123C-3860-5D4F1EFCE757}"/>
              </a:ext>
            </a:extLst>
          </p:cNvPr>
          <p:cNvSpPr txBox="1">
            <a:spLocks/>
          </p:cNvSpPr>
          <p:nvPr/>
        </p:nvSpPr>
        <p:spPr>
          <a:xfrm>
            <a:off x="7334774" y="6272220"/>
            <a:ext cx="4857226" cy="585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Lądecka spółdzielnia energetyczna</a:t>
            </a:r>
          </a:p>
        </p:txBody>
      </p:sp>
      <p:pic>
        <p:nvPicPr>
          <p:cNvPr id="3" name="Obraz 2" descr="Obraz zawierający tekst, mapa, diagram, Plan&#10;&#10;Opis wygenerowany automatycznie">
            <a:extLst>
              <a:ext uri="{FF2B5EF4-FFF2-40B4-BE49-F238E27FC236}">
                <a16:creationId xmlns:a16="http://schemas.microsoft.com/office/drawing/2014/main" id="{5BB36D02-F5B9-E22F-285A-03CE557952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657" y="0"/>
            <a:ext cx="90756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6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443C47D4-E872-900B-8C3D-FC4599B137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8876" y="194066"/>
            <a:ext cx="7440625" cy="5773303"/>
          </a:xfrm>
        </p:spPr>
      </p:pic>
      <p:sp>
        <p:nvSpPr>
          <p:cNvPr id="6" name="Tytuł 1">
            <a:extLst>
              <a:ext uri="{FF2B5EF4-FFF2-40B4-BE49-F238E27FC236}">
                <a16:creationId xmlns:a16="http://schemas.microsoft.com/office/drawing/2014/main" id="{CA72AB71-B5F8-8534-3368-568FCBFE6E31}"/>
              </a:ext>
            </a:extLst>
          </p:cNvPr>
          <p:cNvSpPr txBox="1">
            <a:spLocks/>
          </p:cNvSpPr>
          <p:nvPr/>
        </p:nvSpPr>
        <p:spPr>
          <a:xfrm>
            <a:off x="7334774" y="6272220"/>
            <a:ext cx="4857226" cy="585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Lądecka spółdzielnia energetyczna</a:t>
            </a:r>
          </a:p>
        </p:txBody>
      </p:sp>
    </p:spTree>
    <p:extLst>
      <p:ext uri="{BB962C8B-B14F-4D97-AF65-F5344CB8AC3E}">
        <p14:creationId xmlns:p14="http://schemas.microsoft.com/office/powerpoint/2010/main" val="324475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2F5BE15-8E31-65E3-0D9F-A64B984E2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579" y="278635"/>
            <a:ext cx="10804635" cy="1225522"/>
          </a:xfrm>
        </p:spPr>
        <p:txBody>
          <a:bodyPr>
            <a:normAutofit/>
          </a:bodyPr>
          <a:lstStyle/>
          <a:p>
            <a:pPr algn="ctr"/>
            <a:r>
              <a:rPr lang="pl-PL" sz="40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Finansowanie budowy farmy fv 1 mw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D051E3DA-9305-09FC-5C60-4781B375EFDB}"/>
              </a:ext>
            </a:extLst>
          </p:cNvPr>
          <p:cNvSpPr txBox="1"/>
          <p:nvPr/>
        </p:nvSpPr>
        <p:spPr>
          <a:xfrm>
            <a:off x="1789112" y="1504157"/>
            <a:ext cx="8734527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dirty="0">
                <a:solidFill>
                  <a:srgbClr val="FFC000"/>
                </a:solidFill>
              </a:rPr>
              <a:t>Całościowy koszt budowy Farmy 1 MW		4 520 078</a:t>
            </a:r>
          </a:p>
          <a:p>
            <a:endParaRPr lang="pl-PL" sz="2800" dirty="0"/>
          </a:p>
          <a:p>
            <a:r>
              <a:rPr lang="pl-PL" sz="2800" dirty="0"/>
              <a:t>Wkład własny GMINY	 				   			   432 898</a:t>
            </a:r>
          </a:p>
          <a:p>
            <a:endParaRPr lang="pl-PL" sz="2800" dirty="0"/>
          </a:p>
          <a:p>
            <a:r>
              <a:rPr lang="pl-PL" sz="2800" dirty="0"/>
              <a:t>Dotacja z RFIL - I nabór (2020 r.)				1 087 180</a:t>
            </a:r>
          </a:p>
          <a:p>
            <a:endParaRPr lang="pl-PL" sz="2800" dirty="0"/>
          </a:p>
          <a:p>
            <a:r>
              <a:rPr lang="pl-PL" sz="2800" dirty="0"/>
              <a:t>Pożyczka z UE - odsetki 0,5% (15 lat)			3 000 000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6083281B-B03B-29C5-27D6-D101F1C3462A}"/>
              </a:ext>
            </a:extLst>
          </p:cNvPr>
          <p:cNvSpPr txBox="1"/>
          <p:nvPr/>
        </p:nvSpPr>
        <p:spPr>
          <a:xfrm>
            <a:off x="1293813" y="4983480"/>
            <a:ext cx="9618027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Szacunkowe oszczędności w 2023 roku od 500.000 - 750.000 zł. </a:t>
            </a:r>
          </a:p>
        </p:txBody>
      </p:sp>
    </p:spTree>
    <p:extLst>
      <p:ext uri="{BB962C8B-B14F-4D97-AF65-F5344CB8AC3E}">
        <p14:creationId xmlns:p14="http://schemas.microsoft.com/office/powerpoint/2010/main" val="301503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ytuł 1">
            <a:extLst>
              <a:ext uri="{FF2B5EF4-FFF2-40B4-BE49-F238E27FC236}">
                <a16:creationId xmlns:a16="http://schemas.microsoft.com/office/drawing/2014/main" id="{30E14BD4-130D-123C-3860-5D4F1EFCE757}"/>
              </a:ext>
            </a:extLst>
          </p:cNvPr>
          <p:cNvSpPr txBox="1">
            <a:spLocks/>
          </p:cNvSpPr>
          <p:nvPr/>
        </p:nvSpPr>
        <p:spPr>
          <a:xfrm>
            <a:off x="7334774" y="6272220"/>
            <a:ext cx="4857226" cy="585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Lądecka spółdzielnia energetyczna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168E6240-93AA-AF3B-8611-88A69169EFB8}"/>
              </a:ext>
            </a:extLst>
          </p:cNvPr>
          <p:cNvSpPr txBox="1"/>
          <p:nvPr/>
        </p:nvSpPr>
        <p:spPr>
          <a:xfrm>
            <a:off x="726563" y="374804"/>
            <a:ext cx="11223699" cy="6239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3600" b="1" u="sng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Wykaz odbiorców (gminne instytucje):</a:t>
            </a:r>
            <a:endParaRPr lang="pl-PL" sz="3600" b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Urząd Miasta i Gminy – Ratusz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Szkoła Podstawowa nr 1, Szkoła Podstawowa w Trzebieszowicach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Przedszkole Gminne z oddziałem żłobkowym, Liceum Ogólnokształcące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boisko Orlik, stadion miejski w Lądku-Zdroju, stadion wiejski w Trzebieszowicach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Centrum Kultury i Rekreacji, Biblioteka Gminna, Opieka Społeczna, Klub seniora, Klub Sportowy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Straż Miejska, monitoring miejski, parkingi, Stacja PKP – Gminny Inkubator Przedsiębiorczości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Ochotnicza Straż Pożarna: Remiza Lądek-Zdrój, Trzebieszowice, Konradów, Radochów, Skrzynka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 Zdrojowy, Teatr, Muszla Koncertowa, Stacje do ładowania pojazdów elektrycznych (2 szt.)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Arboretum w Lądku-Zdroju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Świetlice i place wiejskie – Orłowiec, Kąty Bystrzyckie, Lutynia, Stójków, Wójtówka, Radochów, Trzebieszowice, Skrzynka, Konradów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Lądeckie Usługi Komunalne, Oczyszczalnia ścieków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Oświetlenie dróg, chodników gminy Lądek-Zdrój, parki uzdrowiskowe, place zabaw</a:t>
            </a:r>
          </a:p>
          <a:p>
            <a:pPr marL="285750" indent="-285750">
              <a:buFontTx/>
              <a:buChar char="-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0724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ytuł 1">
            <a:extLst>
              <a:ext uri="{FF2B5EF4-FFF2-40B4-BE49-F238E27FC236}">
                <a16:creationId xmlns:a16="http://schemas.microsoft.com/office/drawing/2014/main" id="{30E14BD4-130D-123C-3860-5D4F1EFCE757}"/>
              </a:ext>
            </a:extLst>
          </p:cNvPr>
          <p:cNvSpPr txBox="1">
            <a:spLocks/>
          </p:cNvSpPr>
          <p:nvPr/>
        </p:nvSpPr>
        <p:spPr>
          <a:xfrm>
            <a:off x="7334774" y="6272220"/>
            <a:ext cx="4857226" cy="585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Lądecka spółdzielnia energetyczna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36CD081A-59D3-A86E-6FB6-6E46E4F81C2C}"/>
              </a:ext>
            </a:extLst>
          </p:cNvPr>
          <p:cNvSpPr txBox="1"/>
          <p:nvPr/>
        </p:nvSpPr>
        <p:spPr>
          <a:xfrm>
            <a:off x="1511466" y="1579155"/>
            <a:ext cx="937050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Lądecka Spółdzielnia Energetyczna </a:t>
            </a:r>
          </a:p>
          <a:p>
            <a:pPr algn="ctr"/>
            <a:r>
              <a:rPr lang="pl-PL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 na dziś</a:t>
            </a:r>
          </a:p>
          <a:p>
            <a:pPr algn="ctr"/>
            <a:endParaRPr lang="pl-PL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59EC3D02-FE73-9323-836D-5A2C0DA6C9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4750" y="5553510"/>
            <a:ext cx="1410024" cy="110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62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991022F-0432-877A-1812-B787E5B73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910" y="580104"/>
            <a:ext cx="10412361" cy="584171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pl-PL" sz="3500" b="1" dirty="0">
                <a:solidFill>
                  <a:srgbClr val="FFFF00"/>
                </a:solidFill>
              </a:rPr>
              <a:t>11 października 2022 r. w Lądku-Zdroju została założona </a:t>
            </a:r>
          </a:p>
          <a:p>
            <a:pPr marL="0" indent="0" algn="ctr">
              <a:buNone/>
            </a:pPr>
            <a:r>
              <a:rPr lang="pl-PL" sz="3500" b="1" dirty="0">
                <a:solidFill>
                  <a:srgbClr val="FFFF00"/>
                </a:solidFill>
              </a:rPr>
              <a:t>Lądecka Spółdzielnia Energetyczna</a:t>
            </a:r>
            <a:r>
              <a:rPr lang="pl-PL" sz="3500" dirty="0">
                <a:solidFill>
                  <a:srgbClr val="FFFF00"/>
                </a:solidFill>
              </a:rPr>
              <a:t> </a:t>
            </a:r>
          </a:p>
          <a:p>
            <a:pPr lvl="1"/>
            <a:r>
              <a:rPr lang="pl-PL" sz="2600" dirty="0">
                <a:solidFill>
                  <a:srgbClr val="00B0F0"/>
                </a:solidFill>
              </a:rPr>
              <a:t>Gmina Lądek-Zdrój, </a:t>
            </a:r>
          </a:p>
          <a:p>
            <a:pPr lvl="1"/>
            <a:r>
              <a:rPr lang="pl-PL" sz="2600" dirty="0">
                <a:solidFill>
                  <a:srgbClr val="00B0F0"/>
                </a:solidFill>
              </a:rPr>
              <a:t>Centrum Kultury i Rekreacji, </a:t>
            </a:r>
          </a:p>
          <a:p>
            <a:pPr lvl="1"/>
            <a:r>
              <a:rPr lang="pl-PL" sz="2600" dirty="0">
                <a:solidFill>
                  <a:srgbClr val="00B0F0"/>
                </a:solidFill>
              </a:rPr>
              <a:t>Lądeckie Usługi Komunalne Sp. z o.o.</a:t>
            </a:r>
          </a:p>
          <a:p>
            <a:pPr marL="0" indent="0">
              <a:buNone/>
            </a:pPr>
            <a:r>
              <a:rPr lang="pl-PL" dirty="0"/>
              <a:t>Zawiązały się powołane przez trzech członków - założycieli (UMiG, L.U.K. sp. z o.o. oraz CKiR) organa Spółdzielni -  Zarządu i Rady Nadzorczej, w skład której weszły delegowane przez powyższe instytucje osoby:</a:t>
            </a:r>
          </a:p>
          <a:p>
            <a:pPr marL="0" indent="0" algn="ctr">
              <a:buNone/>
            </a:pPr>
            <a:r>
              <a:rPr lang="pl-PL" dirty="0"/>
              <a:t> </a:t>
            </a:r>
            <a:r>
              <a:rPr lang="pl-PL" sz="3800" b="1" dirty="0">
                <a:solidFill>
                  <a:srgbClr val="FFC000"/>
                </a:solidFill>
              </a:rPr>
              <a:t>Daniel Raczkiewicz – Prezes Zarządu LSE</a:t>
            </a:r>
            <a:endParaRPr lang="pl-PL" b="1" dirty="0">
              <a:solidFill>
                <a:srgbClr val="FFC000"/>
              </a:solidFill>
            </a:endParaRPr>
          </a:p>
          <a:p>
            <a:pPr marL="0" indent="0" algn="ctr">
              <a:buNone/>
            </a:pPr>
            <a:r>
              <a:rPr lang="pl-PL" dirty="0"/>
              <a:t>oraz członkowie Rady Nadzorczej LSE:</a:t>
            </a:r>
          </a:p>
          <a:p>
            <a:pPr lvl="1"/>
            <a:r>
              <a:rPr lang="pl-PL" dirty="0">
                <a:solidFill>
                  <a:srgbClr val="FFC000"/>
                </a:solidFill>
              </a:rPr>
              <a:t>Helena Kołodziej – Przewodnicząca – reprezentantka Gminy Lądek-Zdrój</a:t>
            </a:r>
          </a:p>
          <a:p>
            <a:pPr lvl="1"/>
            <a:r>
              <a:rPr lang="pl-PL" dirty="0">
                <a:solidFill>
                  <a:srgbClr val="FFC000"/>
                </a:solidFill>
              </a:rPr>
              <a:t>Magdalena Gordziejewska – reprezentantka LUK Sp. z o.o.</a:t>
            </a:r>
          </a:p>
          <a:p>
            <a:pPr lvl="1"/>
            <a:r>
              <a:rPr lang="pl-PL" dirty="0">
                <a:solidFill>
                  <a:srgbClr val="FFC000"/>
                </a:solidFill>
              </a:rPr>
              <a:t>Justyna Górna – reprezentantka LUK Sp. z o.o.</a:t>
            </a:r>
          </a:p>
          <a:p>
            <a:pPr lvl="1"/>
            <a:r>
              <a:rPr lang="pl-PL" dirty="0">
                <a:solidFill>
                  <a:srgbClr val="FFC000"/>
                </a:solidFill>
              </a:rPr>
              <a:t>Michał Pietkiewicz – reprezentant CKiR Lądek-Zdrój</a:t>
            </a:r>
          </a:p>
          <a:p>
            <a:pPr lvl="1"/>
            <a:r>
              <a:rPr lang="pl-PL" dirty="0">
                <a:solidFill>
                  <a:srgbClr val="FFC000"/>
                </a:solidFill>
              </a:rPr>
              <a:t>Grzegorz Szczygieł - reprezentant Gminy Lądek-Zdrój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" name="Obraz 3" descr="Obraz zawierający ubrania, na wolnym powietrzu, osoba, niebo&#10;&#10;Opis wygenerowany automatycznie">
            <a:extLst>
              <a:ext uri="{FF2B5EF4-FFF2-40B4-BE49-F238E27FC236}">
                <a16:creationId xmlns:a16="http://schemas.microsoft.com/office/drawing/2014/main" id="{1601ACED-1B13-E9CE-BCD3-86F7DFD627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947" y="3714356"/>
            <a:ext cx="2114346" cy="279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09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4F31D74-0A8C-15B8-CEB2-D1D1AA33C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529722"/>
            <a:ext cx="10512447" cy="592783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dirty="0"/>
              <a:t>- uzyskanie wpisu do KRS – </a:t>
            </a:r>
            <a:r>
              <a:rPr lang="pl-PL" dirty="0">
                <a:solidFill>
                  <a:srgbClr val="FFFF00"/>
                </a:solidFill>
              </a:rPr>
              <a:t>już posiadamy</a:t>
            </a:r>
          </a:p>
          <a:p>
            <a:pPr>
              <a:buFontTx/>
              <a:buChar char="-"/>
            </a:pPr>
            <a:r>
              <a:rPr lang="pl-PL" dirty="0"/>
              <a:t>NIP, REGON, siedziba, biuro rachunkowe, konto bankowe, umowa z UMiG – </a:t>
            </a:r>
            <a:r>
              <a:rPr lang="pl-PL" dirty="0">
                <a:solidFill>
                  <a:srgbClr val="FFFF00"/>
                </a:solidFill>
              </a:rPr>
              <a:t>jest</a:t>
            </a:r>
          </a:p>
          <a:p>
            <a:pPr>
              <a:buFontTx/>
              <a:buChar char="-"/>
            </a:pPr>
            <a:r>
              <a:rPr lang="pl-PL" dirty="0"/>
              <a:t>umowa z Tauron -</a:t>
            </a:r>
            <a:r>
              <a:rPr lang="pl-PL" dirty="0">
                <a:solidFill>
                  <a:srgbClr val="FFFF00"/>
                </a:solidFill>
              </a:rPr>
              <a:t> ostatnie uzgodnienia</a:t>
            </a:r>
          </a:p>
          <a:p>
            <a:pPr marL="0" indent="0">
              <a:buNone/>
            </a:pPr>
            <a:r>
              <a:rPr lang="pl-PL" dirty="0"/>
              <a:t>- wpis do wykazu spółdzielni energetycznych KOWR – </a:t>
            </a:r>
            <a:r>
              <a:rPr lang="pl-PL" dirty="0">
                <a:solidFill>
                  <a:srgbClr val="FFFF00"/>
                </a:solidFill>
              </a:rPr>
              <a:t>posiadamy wpis</a:t>
            </a:r>
          </a:p>
          <a:p>
            <a:pPr marL="0" indent="0">
              <a:buNone/>
            </a:pPr>
            <a:r>
              <a:rPr lang="pl-PL" dirty="0"/>
              <a:t>- Przygotowanie II etapu rozbudowy farmy FV o 9 MW – </a:t>
            </a:r>
            <a:r>
              <a:rPr lang="pl-PL" dirty="0">
                <a:solidFill>
                  <a:srgbClr val="FFFF00"/>
                </a:solidFill>
              </a:rPr>
              <a:t>składamy wniosek B2 do B.2.2.2.</a:t>
            </a:r>
          </a:p>
          <a:p>
            <a:pPr marL="0" indent="0">
              <a:buNone/>
            </a:pPr>
            <a:r>
              <a:rPr lang="pl-PL" dirty="0"/>
              <a:t>- przygotowanie eksploatacji ciepła z odwiertu LZT-1 – </a:t>
            </a:r>
            <a:r>
              <a:rPr lang="pl-PL" dirty="0">
                <a:solidFill>
                  <a:srgbClr val="FFFF00"/>
                </a:solidFill>
              </a:rPr>
              <a:t>składamy wniosek A2 do B.2.2.2.</a:t>
            </a:r>
          </a:p>
          <a:p>
            <a:pPr>
              <a:buFontTx/>
              <a:buChar char="-"/>
            </a:pPr>
            <a:endParaRPr lang="pl-PL" dirty="0"/>
          </a:p>
          <a:p>
            <a:pPr>
              <a:buFontTx/>
              <a:buChar char="-"/>
            </a:pPr>
            <a:r>
              <a:rPr lang="pl-PL" dirty="0"/>
              <a:t>przyjmowanie nowych członków spółdzielni energetycznej wraz z wzrostem mocy obsługiwanej farmy FV - </a:t>
            </a:r>
            <a:r>
              <a:rPr lang="pl-PL" sz="2600" dirty="0">
                <a:solidFill>
                  <a:srgbClr val="FFFF00"/>
                </a:solidFill>
              </a:rPr>
              <a:t>mieszkańcy oraz przedsiębiorcy gminy Lądek-Zdrój</a:t>
            </a:r>
          </a:p>
          <a:p>
            <a:pPr marL="914400" lvl="2" indent="0" algn="ctr">
              <a:buNone/>
            </a:pPr>
            <a:r>
              <a:rPr lang="pl-PL" sz="26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w pierwszej kolejności – osoby które zlikwidują piece kaflowe na węgiel (miasto i wsie) i przejdą na panele na podczerwień, podgrzewacze wody i pompy ciepła</a:t>
            </a:r>
            <a:endParaRPr lang="pl-PL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74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183CA1F-5E9E-D543-4058-D158B4206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" name="Symbol zastępczy zawartości 6">
            <a:extLst>
              <a:ext uri="{FF2B5EF4-FFF2-40B4-BE49-F238E27FC236}">
                <a16:creationId xmlns:a16="http://schemas.microsoft.com/office/drawing/2014/main" id="{9F358D97-F757-AAFE-9D08-8BAC48C4F7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0087" y="43951"/>
            <a:ext cx="5326602" cy="6747783"/>
          </a:xfrm>
        </p:spPr>
      </p:pic>
      <p:pic>
        <p:nvPicPr>
          <p:cNvPr id="4" name="Obraz 3" descr="Obraz zawierający tekst, zrzut ekranu, Czcionka, dokument&#10;&#10;Opis wygenerowany automatycznie">
            <a:extLst>
              <a:ext uri="{FF2B5EF4-FFF2-40B4-BE49-F238E27FC236}">
                <a16:creationId xmlns:a16="http://schemas.microsoft.com/office/drawing/2014/main" id="{F38BF5EE-844C-DC6A-2CE7-979458EDE0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5490" y="64401"/>
            <a:ext cx="4795511" cy="673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96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>
            <a:extLst>
              <a:ext uri="{FF2B5EF4-FFF2-40B4-BE49-F238E27FC236}">
                <a16:creationId xmlns:a16="http://schemas.microsoft.com/office/drawing/2014/main" id="{3A974D8F-F9EF-342A-C631-3809BED97C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1" name="Obraz 40">
            <a:extLst>
              <a:ext uri="{FF2B5EF4-FFF2-40B4-BE49-F238E27FC236}">
                <a16:creationId xmlns:a16="http://schemas.microsoft.com/office/drawing/2014/main" id="{9905F87E-F519-3405-18C3-933A9D5C83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279" y="0"/>
            <a:ext cx="9667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19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183CA1F-5E9E-D543-4058-D158B4206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E269E17-C176-4E7E-FA10-D2F7CDBAEB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D51CBAAD-AC7F-2399-00AF-55EBC3510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9411" y="0"/>
            <a:ext cx="54131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97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53464C7-A0CD-0740-92F6-D950B66E5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657" y="57266"/>
            <a:ext cx="9905998" cy="1437305"/>
          </a:xfrm>
        </p:spPr>
        <p:txBody>
          <a:bodyPr/>
          <a:lstStyle/>
          <a:p>
            <a:pPr algn="ctr"/>
            <a:r>
              <a:rPr lang="pl-PL" dirty="0"/>
              <a:t>Zdjęcia z Farmy FV w </a:t>
            </a:r>
            <a:r>
              <a:rPr lang="pl-PL" dirty="0" err="1"/>
              <a:t>lądku-zdroju</a:t>
            </a:r>
            <a:endParaRPr lang="pl-PL" dirty="0"/>
          </a:p>
        </p:txBody>
      </p:sp>
      <p:pic>
        <p:nvPicPr>
          <p:cNvPr id="5" name="Symbol zastępczy zawartości 4" descr="Obraz zawierający na wolnym powietrzu, Energia słoneczna, Panel słoneczny, energia słoneczna&#10;&#10;Opis wygenerowany automatycznie">
            <a:extLst>
              <a:ext uri="{FF2B5EF4-FFF2-40B4-BE49-F238E27FC236}">
                <a16:creationId xmlns:a16="http://schemas.microsoft.com/office/drawing/2014/main" id="{6E9E9AEB-0ADF-8DC4-3E64-346963F572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3416" y="1649457"/>
            <a:ext cx="10976851" cy="4272071"/>
          </a:xfrm>
        </p:spPr>
      </p:pic>
    </p:spTree>
    <p:extLst>
      <p:ext uri="{BB962C8B-B14F-4D97-AF65-F5344CB8AC3E}">
        <p14:creationId xmlns:p14="http://schemas.microsoft.com/office/powerpoint/2010/main" val="362676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53464C7-A0CD-0740-92F6-D950B66E5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657" y="57266"/>
            <a:ext cx="9905998" cy="1437305"/>
          </a:xfrm>
        </p:spPr>
        <p:txBody>
          <a:bodyPr/>
          <a:lstStyle/>
          <a:p>
            <a:pPr algn="ctr"/>
            <a:r>
              <a:rPr lang="pl-PL" dirty="0"/>
              <a:t>Zdjęcia z Farmy FV w </a:t>
            </a:r>
            <a:r>
              <a:rPr lang="pl-PL" dirty="0" err="1"/>
              <a:t>lądku-zdroju</a:t>
            </a:r>
            <a:endParaRPr lang="pl-PL" dirty="0"/>
          </a:p>
        </p:txBody>
      </p:sp>
      <p:pic>
        <p:nvPicPr>
          <p:cNvPr id="11" name="Symbol zastępczy zawartości 10" descr="Obraz zawierający Energia słoneczna, na wolnym powietrzu, Panel słoneczny, energia słoneczna&#10;&#10;Opis wygenerowany automatycznie">
            <a:extLst>
              <a:ext uri="{FF2B5EF4-FFF2-40B4-BE49-F238E27FC236}">
                <a16:creationId xmlns:a16="http://schemas.microsoft.com/office/drawing/2014/main" id="{3600A657-4CAB-9559-CB61-E23FB94CC8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9196" y="1622155"/>
            <a:ext cx="10831622" cy="4169046"/>
          </a:xfrm>
        </p:spPr>
      </p:pic>
    </p:spTree>
    <p:extLst>
      <p:ext uri="{BB962C8B-B14F-4D97-AF65-F5344CB8AC3E}">
        <p14:creationId xmlns:p14="http://schemas.microsoft.com/office/powerpoint/2010/main" val="235665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53464C7-A0CD-0740-92F6-D950B66E5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657" y="57266"/>
            <a:ext cx="9905998" cy="1437305"/>
          </a:xfrm>
        </p:spPr>
        <p:txBody>
          <a:bodyPr/>
          <a:lstStyle/>
          <a:p>
            <a:pPr algn="ctr"/>
            <a:r>
              <a:rPr lang="pl-PL" dirty="0"/>
              <a:t>Zdjęcia z Farmy FV w </a:t>
            </a:r>
            <a:r>
              <a:rPr lang="pl-PL" dirty="0" err="1"/>
              <a:t>lądku-zdroju</a:t>
            </a:r>
            <a:endParaRPr lang="pl-PL" dirty="0"/>
          </a:p>
        </p:txBody>
      </p:sp>
      <p:pic>
        <p:nvPicPr>
          <p:cNvPr id="10" name="Symbol zastępczy zawartości 9" descr="Obraz zawierający na wolnym powietrzu, niebo, chmura, roślina&#10;&#10;Opis wygenerowany automatycznie">
            <a:extLst>
              <a:ext uri="{FF2B5EF4-FFF2-40B4-BE49-F238E27FC236}">
                <a16:creationId xmlns:a16="http://schemas.microsoft.com/office/drawing/2014/main" id="{572DFF2B-A2E4-C5DB-3583-74EC1289D8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3958" y="1385248"/>
            <a:ext cx="9204000" cy="5181852"/>
          </a:xfrm>
        </p:spPr>
      </p:pic>
    </p:spTree>
    <p:extLst>
      <p:ext uri="{BB962C8B-B14F-4D97-AF65-F5344CB8AC3E}">
        <p14:creationId xmlns:p14="http://schemas.microsoft.com/office/powerpoint/2010/main" val="254934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53464C7-A0CD-0740-92F6-D950B66E5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657" y="57266"/>
            <a:ext cx="9905998" cy="1437305"/>
          </a:xfrm>
        </p:spPr>
        <p:txBody>
          <a:bodyPr/>
          <a:lstStyle/>
          <a:p>
            <a:pPr algn="ctr"/>
            <a:r>
              <a:rPr lang="pl-PL" dirty="0"/>
              <a:t>Zdjęcia z Farmy FV w </a:t>
            </a:r>
            <a:r>
              <a:rPr lang="pl-PL" dirty="0" err="1"/>
              <a:t>lądku-zdroju</a:t>
            </a:r>
            <a:endParaRPr lang="pl-PL" dirty="0"/>
          </a:p>
        </p:txBody>
      </p:sp>
      <p:pic>
        <p:nvPicPr>
          <p:cNvPr id="7" name="Symbol zastępczy zawartości 6" descr="Obraz zawierający maszyna, inżynieria, samolot, czerwony&#10;&#10;Opis wygenerowany automatycznie">
            <a:extLst>
              <a:ext uri="{FF2B5EF4-FFF2-40B4-BE49-F238E27FC236}">
                <a16:creationId xmlns:a16="http://schemas.microsoft.com/office/drawing/2014/main" id="{837E6411-F166-E729-97B9-C76C6AB864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-807689" y="2442293"/>
            <a:ext cx="4628678" cy="2605945"/>
          </a:xfrm>
        </p:spPr>
      </p:pic>
      <p:pic>
        <p:nvPicPr>
          <p:cNvPr id="9" name="Obraz 8" descr="Obraz zawierający urządzenie, urządzenia kuchenne, Urządzenie domowe, Główne urządzenie&#10;&#10;Opis wygenerowany automatycznie">
            <a:extLst>
              <a:ext uri="{FF2B5EF4-FFF2-40B4-BE49-F238E27FC236}">
                <a16:creationId xmlns:a16="http://schemas.microsoft.com/office/drawing/2014/main" id="{DF344F50-3EED-D818-EAF1-575CE90B68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9511" y="1967283"/>
            <a:ext cx="3992520" cy="4288404"/>
          </a:xfrm>
          <a:prstGeom prst="rect">
            <a:avLst/>
          </a:prstGeom>
        </p:spPr>
      </p:pic>
      <p:pic>
        <p:nvPicPr>
          <p:cNvPr id="4" name="Obraz 3" descr="Obraz zawierający na wolnym powietrzu, niebo, chmura, szopa&#10;&#10;Opis wygenerowany automatycznie">
            <a:extLst>
              <a:ext uri="{FF2B5EF4-FFF2-40B4-BE49-F238E27FC236}">
                <a16:creationId xmlns:a16="http://schemas.microsoft.com/office/drawing/2014/main" id="{DED4935D-7F5C-7D0C-C8EB-6A710F3FBF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2066" y="1742129"/>
            <a:ext cx="4865002" cy="366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1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53464C7-A0CD-0740-92F6-D950B66E5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657" y="57266"/>
            <a:ext cx="9905998" cy="1437305"/>
          </a:xfrm>
        </p:spPr>
        <p:txBody>
          <a:bodyPr/>
          <a:lstStyle/>
          <a:p>
            <a:pPr algn="ctr"/>
            <a:endParaRPr lang="pl-PL" dirty="0"/>
          </a:p>
        </p:txBody>
      </p:sp>
      <p:pic>
        <p:nvPicPr>
          <p:cNvPr id="8" name="Symbol zastępczy zawartości 7" descr="Obraz zawierający na wolnym powietrzu, tekst, niebo, tablica wyników&#10;&#10;Opis wygenerowany automatycznie">
            <a:extLst>
              <a:ext uri="{FF2B5EF4-FFF2-40B4-BE49-F238E27FC236}">
                <a16:creationId xmlns:a16="http://schemas.microsoft.com/office/drawing/2014/main" id="{7A1EF1A8-7986-E0F9-725A-9DFF2EF9F2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26599" y="3140491"/>
            <a:ext cx="3465401" cy="3000201"/>
          </a:xfrm>
        </p:spPr>
      </p:pic>
      <p:pic>
        <p:nvPicPr>
          <p:cNvPr id="11" name="Obraz 10" descr="Obraz zawierający tekst, zrzut ekranu, Czcionka, linia&#10;&#10;Opis wygenerowany automatycznie">
            <a:extLst>
              <a:ext uri="{FF2B5EF4-FFF2-40B4-BE49-F238E27FC236}">
                <a16:creationId xmlns:a16="http://schemas.microsoft.com/office/drawing/2014/main" id="{2DFA6D4D-5CAE-06A7-F2A3-18D695E80D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789" y="337671"/>
            <a:ext cx="9905999" cy="354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48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53464C7-A0CD-0740-92F6-D950B66E5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657" y="57266"/>
            <a:ext cx="9905998" cy="1437305"/>
          </a:xfrm>
        </p:spPr>
        <p:txBody>
          <a:bodyPr/>
          <a:lstStyle/>
          <a:p>
            <a:pPr algn="ctr"/>
            <a:endParaRPr lang="pl-PL" dirty="0"/>
          </a:p>
        </p:txBody>
      </p:sp>
      <p:pic>
        <p:nvPicPr>
          <p:cNvPr id="5" name="Miasta stawiają na fotowoltaikę">
            <a:hlinkClick r:id="" action="ppaction://media"/>
            <a:extLst>
              <a:ext uri="{FF2B5EF4-FFF2-40B4-BE49-F238E27FC236}">
                <a16:creationId xmlns:a16="http://schemas.microsoft.com/office/drawing/2014/main" id="{104D14A0-B53A-23AA-219D-67E15901C3E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61600" y="981763"/>
            <a:ext cx="9151200" cy="5147837"/>
          </a:xfrm>
        </p:spPr>
      </p:pic>
    </p:spTree>
    <p:extLst>
      <p:ext uri="{BB962C8B-B14F-4D97-AF65-F5344CB8AC3E}">
        <p14:creationId xmlns:p14="http://schemas.microsoft.com/office/powerpoint/2010/main" val="166702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7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53464C7-A0CD-0740-92F6-D950B66E5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841" y="57266"/>
            <a:ext cx="10643814" cy="1437305"/>
          </a:xfrm>
        </p:spPr>
        <p:txBody>
          <a:bodyPr/>
          <a:lstStyle/>
          <a:p>
            <a:pPr algn="ctr"/>
            <a:r>
              <a:rPr lang="pl-PL" dirty="0">
                <a:solidFill>
                  <a:srgbClr val="FFFF00"/>
                </a:solidFill>
              </a:rPr>
              <a:t>Zagrożenia PRZY ZAKŁADANIU I FUNKCJONOWANIU SPÓŁDZIELNI ENERGETYCZNEJ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B6A66F6-497C-035D-F4E4-02EBEC5AA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110" y="1545021"/>
            <a:ext cx="10928656" cy="4994516"/>
          </a:xfrm>
        </p:spPr>
        <p:txBody>
          <a:bodyPr>
            <a:normAutofit fontScale="77500" lnSpcReduction="20000"/>
          </a:bodyPr>
          <a:lstStyle/>
          <a:p>
            <a:r>
              <a:rPr lang="pl-PL" dirty="0"/>
              <a:t>Stosunek społeczeństwa do spółdzielni (spółdzielczości) spółdzielnie rolnicze, mieszkaniowe …</a:t>
            </a:r>
          </a:p>
          <a:p>
            <a:r>
              <a:rPr lang="pl-PL" dirty="0"/>
              <a:t>Nieufność do nowości organizacyjnych, funkcjonalnych, ekonomicznych – nieufność do współpracy</a:t>
            </a:r>
          </a:p>
          <a:p>
            <a:r>
              <a:rPr lang="pl-PL" dirty="0"/>
              <a:t>Przekonanie radnych (samorządy), polityków – do inwestycji w OZE</a:t>
            </a:r>
          </a:p>
          <a:p>
            <a:r>
              <a:rPr lang="pl-PL" dirty="0"/>
              <a:t>Brak wzorców – my staramy się być takim wzorcem</a:t>
            </a:r>
          </a:p>
          <a:p>
            <a:r>
              <a:rPr lang="pl-PL" dirty="0"/>
              <a:t>Prawo nie do końca dostosowane do realiów i wymogów chwili… (Ustawa dot. spółdzielni, OZE, KOWR)</a:t>
            </a:r>
          </a:p>
          <a:p>
            <a:r>
              <a:rPr lang="pl-PL" dirty="0"/>
              <a:t>Brak przygotowanych umów wykonawczych i operacyjnych przez OSD</a:t>
            </a:r>
          </a:p>
          <a:p>
            <a:r>
              <a:rPr lang="pl-PL" dirty="0"/>
              <a:t>Urząd Regulacji Energetyki – pilne wytyczne co do podejścia do spółdzielni energetycznych</a:t>
            </a:r>
          </a:p>
          <a:p>
            <a:r>
              <a:rPr lang="pl-PL" dirty="0"/>
              <a:t>Problemy z </a:t>
            </a:r>
            <a:r>
              <a:rPr lang="pl-PL" dirty="0" err="1"/>
              <a:t>p.z.p</a:t>
            </a:r>
            <a:r>
              <a:rPr lang="pl-PL" dirty="0"/>
              <a:t>. RDOŚ, </a:t>
            </a:r>
            <a:r>
              <a:rPr lang="pl-PL" dirty="0" err="1"/>
              <a:t>itd</a:t>
            </a:r>
            <a:r>
              <a:rPr lang="pl-PL" dirty="0"/>
              <a:t>… potrzebne pilne ułatwienia</a:t>
            </a:r>
          </a:p>
          <a:p>
            <a:r>
              <a:rPr lang="pl-PL" dirty="0"/>
              <a:t>Źródła finansowania – zupełnie inne dla OZE i spółdzielni energetycznych – KPO, FST, RPO celowe</a:t>
            </a:r>
          </a:p>
          <a:p>
            <a:r>
              <a:rPr lang="pl-PL" dirty="0"/>
              <a:t>Warunki przyłączenia – spółki energetyczne – brak warunków</a:t>
            </a:r>
          </a:p>
          <a:p>
            <a:r>
              <a:rPr lang="pl-PL" dirty="0"/>
              <a:t>Konieczność posiadania wszystkich nowych inteligentnych  liczników dwukierunkowych – </a:t>
            </a:r>
          </a:p>
          <a:p>
            <a:pPr marL="0" indent="0">
              <a:buNone/>
            </a:pPr>
            <a:r>
              <a:rPr lang="pl-PL" dirty="0"/>
              <a:t>	zdalny odczyt, pomiar godzinowy </a:t>
            </a:r>
            <a:r>
              <a:rPr lang="pl-PL" dirty="0" err="1"/>
              <a:t>itd</a:t>
            </a:r>
            <a:r>
              <a:rPr lang="pl-PL" dirty="0"/>
              <a:t>…(już od przyszłego roku)</a:t>
            </a:r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3770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A62FEF0-1B52-943F-AC5B-B5BCCAB9F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C4BFCE3-36D0-0B95-1286-755A9F8987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3770" y="1068840"/>
            <a:ext cx="5752636" cy="28517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6000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DZIĘKUJĘ</a:t>
            </a:r>
          </a:p>
          <a:p>
            <a:pPr marL="0" indent="0" algn="ctr">
              <a:buNone/>
            </a:pPr>
            <a:r>
              <a:rPr lang="pl-PL" sz="6000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 UWAGĘ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E9052C77-11BB-30D2-3497-2BBEA1B13BEE}"/>
              </a:ext>
            </a:extLst>
          </p:cNvPr>
          <p:cNvSpPr txBox="1"/>
          <p:nvPr/>
        </p:nvSpPr>
        <p:spPr>
          <a:xfrm>
            <a:off x="6666387" y="5280549"/>
            <a:ext cx="52701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i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Roman Kaczmarczyk</a:t>
            </a:r>
          </a:p>
          <a:p>
            <a:pPr algn="ctr"/>
            <a:r>
              <a:rPr lang="pl-PL" sz="3200" i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Burmistrz Lądka-Zdroju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206AE9-E763-EEE8-5966-BADE19B92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4400" y="930999"/>
            <a:ext cx="4024322" cy="2803971"/>
          </a:xfrm>
          <a:prstGeom prst="rect">
            <a:avLst/>
          </a:prstGeom>
        </p:spPr>
      </p:pic>
      <p:pic>
        <p:nvPicPr>
          <p:cNvPr id="7" name="Obraz 6" descr="Obraz zawierający clipart, herb, symbol, godło&#10;&#10;Opis wygenerowany automatycznie">
            <a:extLst>
              <a:ext uri="{FF2B5EF4-FFF2-40B4-BE49-F238E27FC236}">
                <a16:creationId xmlns:a16="http://schemas.microsoft.com/office/drawing/2014/main" id="{2D5C75CF-342C-37A3-2EA0-E1DD8677A9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4953" y="5248866"/>
            <a:ext cx="1015529" cy="108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95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>
            <a:extLst>
              <a:ext uri="{FF2B5EF4-FFF2-40B4-BE49-F238E27FC236}">
                <a16:creationId xmlns:a16="http://schemas.microsoft.com/office/drawing/2014/main" id="{3A974D8F-F9EF-342A-C631-3809BED97C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3" name="Obraz 2" descr="Obraz zawierający tekst, zrzut ekranu&#10;&#10;Opis wygenerowany automatycznie">
            <a:extLst>
              <a:ext uri="{FF2B5EF4-FFF2-40B4-BE49-F238E27FC236}">
                <a16:creationId xmlns:a16="http://schemas.microsoft.com/office/drawing/2014/main" id="{4DD1A5FF-AF22-6000-7438-662EA719E8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728" y="0"/>
            <a:ext cx="96865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06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ytuł 1">
            <a:extLst>
              <a:ext uri="{FF2B5EF4-FFF2-40B4-BE49-F238E27FC236}">
                <a16:creationId xmlns:a16="http://schemas.microsoft.com/office/drawing/2014/main" id="{30E14BD4-130D-123C-3860-5D4F1EFCE757}"/>
              </a:ext>
            </a:extLst>
          </p:cNvPr>
          <p:cNvSpPr txBox="1">
            <a:spLocks/>
          </p:cNvSpPr>
          <p:nvPr/>
        </p:nvSpPr>
        <p:spPr>
          <a:xfrm>
            <a:off x="7267662" y="6363365"/>
            <a:ext cx="4857226" cy="585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Lądecka spółdzielnia energetyczna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EABE3432-9AC0-21D8-C534-AA469576F840}"/>
              </a:ext>
            </a:extLst>
          </p:cNvPr>
          <p:cNvSpPr txBox="1"/>
          <p:nvPr/>
        </p:nvSpPr>
        <p:spPr>
          <a:xfrm>
            <a:off x="672662" y="192947"/>
            <a:ext cx="11248095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Marzec 2015 </a:t>
            </a:r>
            <a:r>
              <a:rPr lang="pl-PL" dirty="0">
                <a:latin typeface="Calibri" panose="020F0502020204030204" pitchFamily="34" charset="0"/>
                <a:cs typeface="Calibri" panose="020F0502020204030204" pitchFamily="34" charset="0"/>
              </a:rPr>
              <a:t>– wizyta w Tauron Ekonergia Jelenia Góra – nawiązanie współpracy w zakresie Odnawialnych Źródeł Energii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Sierpień 2015 </a:t>
            </a:r>
            <a:r>
              <a:rPr lang="pl-PL" dirty="0">
                <a:latin typeface="Calibri" panose="020F0502020204030204" pitchFamily="34" charset="0"/>
                <a:cs typeface="Calibri" panose="020F0502020204030204" pitchFamily="34" charset="0"/>
              </a:rPr>
              <a:t>– luty 2016 – typowanie odpowiednich terenów gminnych  pod planowaną farmę FV – badania nasłonecznienia, kątów pochylenia, prawa własności, odległości od GPZ, drogi dojazdowe, środowisko itd…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Kwiecień 2016 </a:t>
            </a:r>
            <a:r>
              <a:rPr lang="pl-PL" dirty="0">
                <a:latin typeface="Calibri" panose="020F0502020204030204" pitchFamily="34" charset="0"/>
                <a:cs typeface="Calibri" panose="020F0502020204030204" pitchFamily="34" charset="0"/>
              </a:rPr>
              <a:t>typowanie i wybór terenów pod farmę FV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Czerwiec 2016 </a:t>
            </a:r>
            <a:r>
              <a:rPr lang="pl-PL" dirty="0">
                <a:latin typeface="Calibri" panose="020F0502020204030204" pitchFamily="34" charset="0"/>
                <a:cs typeface="Calibri" panose="020F0502020204030204" pitchFamily="34" charset="0"/>
              </a:rPr>
              <a:t>– rozpoczęcie procedury zmiany studium i planu zagospodarowania przestrzennego pod OZE – na pow. 11,06 ha – ZATORZE Lądek-Zdrój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Czerwiec 2018 </a:t>
            </a:r>
            <a:r>
              <a:rPr lang="pl-PL" dirty="0">
                <a:latin typeface="Calibri" panose="020F0502020204030204" pitchFamily="34" charset="0"/>
                <a:cs typeface="Calibri" panose="020F0502020204030204" pitchFamily="34" charset="0"/>
              </a:rPr>
              <a:t>– wchodzi w życiu uchwała dopuszczająca budowę farmy FV na Zatorzu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Styczeń 2019 </a:t>
            </a:r>
            <a:r>
              <a:rPr lang="pl-PL" dirty="0">
                <a:latin typeface="Calibri" panose="020F0502020204030204" pitchFamily="34" charset="0"/>
                <a:cs typeface="Calibri" panose="020F0502020204030204" pitchFamily="34" charset="0"/>
              </a:rPr>
              <a:t>– rozpoczęcie prac nad projektem farmy FV oraz warunkami przyłączenia do Tauronu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2021</a:t>
            </a:r>
            <a:r>
              <a:rPr lang="pl-PL" dirty="0">
                <a:latin typeface="Calibri" panose="020F0502020204030204" pitchFamily="34" charset="0"/>
                <a:cs typeface="Calibri" panose="020F0502020204030204" pitchFamily="34" charset="0"/>
              </a:rPr>
              <a:t> – uzyskanie warunków odbioru z Tauronu, pozyskanie pożyczki z UE na budowę (0,5% odsetki), podpisanie umowy na projekt i budowę (14 grudzień)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Wrzesień – październik 2022 </a:t>
            </a:r>
            <a:r>
              <a:rPr lang="pl-PL" dirty="0">
                <a:latin typeface="Calibri" panose="020F0502020204030204" pitchFamily="34" charset="0"/>
                <a:cs typeface="Calibri" panose="020F0502020204030204" pitchFamily="34" charset="0"/>
              </a:rPr>
              <a:t>– uzyskanie pozwolenia na budowę (uzgodnienia środowiskowe)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Październik 2022 </a:t>
            </a:r>
            <a:r>
              <a:rPr lang="pl-PL" dirty="0">
                <a:latin typeface="Calibri" panose="020F0502020204030204" pitchFamily="34" charset="0"/>
                <a:cs typeface="Calibri" panose="020F0502020204030204" pitchFamily="34" charset="0"/>
              </a:rPr>
              <a:t>rozpoczęcie budowy farmy FV 1 MW (I etap) i przyłącza do GPZ Lądek-Zdrój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Kwiecień 2023</a:t>
            </a:r>
            <a:r>
              <a:rPr lang="pl-PL" dirty="0">
                <a:latin typeface="Calibri" panose="020F0502020204030204" pitchFamily="34" charset="0"/>
                <a:cs typeface="Calibri" panose="020F0502020204030204" pitchFamily="34" charset="0"/>
              </a:rPr>
              <a:t> zakończenie budowy farmy 1 MW (I etap)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6019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ytuł 1">
            <a:extLst>
              <a:ext uri="{FF2B5EF4-FFF2-40B4-BE49-F238E27FC236}">
                <a16:creationId xmlns:a16="http://schemas.microsoft.com/office/drawing/2014/main" id="{30E14BD4-130D-123C-3860-5D4F1EFCE757}"/>
              </a:ext>
            </a:extLst>
          </p:cNvPr>
          <p:cNvSpPr txBox="1">
            <a:spLocks/>
          </p:cNvSpPr>
          <p:nvPr/>
        </p:nvSpPr>
        <p:spPr>
          <a:xfrm>
            <a:off x="7334774" y="6272220"/>
            <a:ext cx="4857226" cy="585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Lądecka spółdzielnia energetyczna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9A1F5C5-6C9E-7DE6-73DF-6B7311882D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12" y="75803"/>
            <a:ext cx="10374735" cy="619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07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>
            <a:extLst>
              <a:ext uri="{FF2B5EF4-FFF2-40B4-BE49-F238E27FC236}">
                <a16:creationId xmlns:a16="http://schemas.microsoft.com/office/drawing/2014/main" id="{3A974D8F-F9EF-342A-C631-3809BED97C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9" name="Tytuł 1">
            <a:extLst>
              <a:ext uri="{FF2B5EF4-FFF2-40B4-BE49-F238E27FC236}">
                <a16:creationId xmlns:a16="http://schemas.microsoft.com/office/drawing/2014/main" id="{30E14BD4-130D-123C-3860-5D4F1EFCE757}"/>
              </a:ext>
            </a:extLst>
          </p:cNvPr>
          <p:cNvSpPr txBox="1">
            <a:spLocks/>
          </p:cNvSpPr>
          <p:nvPr/>
        </p:nvSpPr>
        <p:spPr>
          <a:xfrm>
            <a:off x="7334774" y="6272220"/>
            <a:ext cx="4857226" cy="585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Lądecka spółdzielnia energetyczna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9072407-7665-D302-4C75-2035B91237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9560" y="174753"/>
            <a:ext cx="8298506" cy="603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18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C3147E5-A3B6-811A-9D35-598FA8111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6D2B2FA-0581-EFA8-7669-80157144B7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434C6B57-C089-3F88-F5A0-FACC74E5D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741" y="76726"/>
            <a:ext cx="7217546" cy="671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40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9DCB29A-8E76-EE0C-62BF-CE87DF3C5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BC97E0B-7C87-36DF-818C-1DB8A8CDB2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06EBC9C-8F00-C0B1-9BCE-C7AF8395E0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051" y="0"/>
            <a:ext cx="9417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05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ytuł 1">
            <a:extLst>
              <a:ext uri="{FF2B5EF4-FFF2-40B4-BE49-F238E27FC236}">
                <a16:creationId xmlns:a16="http://schemas.microsoft.com/office/drawing/2014/main" id="{30E14BD4-130D-123C-3860-5D4F1EFCE757}"/>
              </a:ext>
            </a:extLst>
          </p:cNvPr>
          <p:cNvSpPr txBox="1">
            <a:spLocks/>
          </p:cNvSpPr>
          <p:nvPr/>
        </p:nvSpPr>
        <p:spPr>
          <a:xfrm>
            <a:off x="7334774" y="6272220"/>
            <a:ext cx="4857226" cy="585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Lądecka spółdzielnia energetyczna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36CD081A-59D3-A86E-6FB6-6E46E4F81C2C}"/>
              </a:ext>
            </a:extLst>
          </p:cNvPr>
          <p:cNvSpPr txBox="1"/>
          <p:nvPr/>
        </p:nvSpPr>
        <p:spPr>
          <a:xfrm>
            <a:off x="688718" y="1484851"/>
            <a:ext cx="104720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Budowa Farmy FV w Lądku-Zdroju </a:t>
            </a:r>
          </a:p>
          <a:p>
            <a:pPr algn="ctr"/>
            <a:endParaRPr lang="pl-PL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l-PL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projekt, założenia – kierunki rozwoju</a:t>
            </a:r>
            <a:endParaRPr lang="pl-PL" sz="4800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A17C6C26-FBE2-EBB3-F916-E5E8103A10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4750" y="5553510"/>
            <a:ext cx="1410024" cy="110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44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bwód">
  <a:themeElements>
    <a:clrScheme name="Circuit">
      <a:dk1>
        <a:sysClr val="windowText" lastClr="000000"/>
      </a:dk1>
      <a:lt1>
        <a:sysClr val="window" lastClr="FFFFFF"/>
      </a:lt1>
      <a:dk2>
        <a:srgbClr val="252C36"/>
      </a:dk2>
      <a:lt2>
        <a:srgbClr val="7C96A3"/>
      </a:lt2>
      <a:accent1>
        <a:srgbClr val="4FD093"/>
      </a:accent1>
      <a:accent2>
        <a:srgbClr val="54BCDF"/>
      </a:accent2>
      <a:accent3>
        <a:srgbClr val="A262D0"/>
      </a:accent3>
      <a:accent4>
        <a:srgbClr val="D7537B"/>
      </a:accent4>
      <a:accent5>
        <a:srgbClr val="E78045"/>
      </a:accent5>
      <a:accent6>
        <a:srgbClr val="84C350"/>
      </a:accent6>
      <a:hlink>
        <a:srgbClr val="22FFFF"/>
      </a:hlink>
      <a:folHlink>
        <a:srgbClr val="9BF3FD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0521479_TF22898775_Win32" id="{FF195C7F-A572-41D9-B1A0-3869BA08D0E9}" vid="{6615C42C-5104-4BB5-B8A2-BD35C0AFF235}"/>
    </a:ext>
  </a:extLst>
</a:theme>
</file>

<file path=ppt/theme/theme2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93813dd7ca6ad654711aa0ab317e03a3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f11dc0ce689dd3925e84e4e35398c6e7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518BD99-41E9-467C-9777-74587F831718}">
  <ds:schemaRefs>
    <ds:schemaRef ds:uri="http://purl.org/dc/terms/"/>
    <ds:schemaRef ds:uri="http://schemas.openxmlformats.org/package/2006/metadata/core-properties"/>
    <ds:schemaRef ds:uri="16c05727-aa75-4e4a-9b5f-8a80a1165891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71af3243-3dd4-4a8d-8c0d-dd76da1f02a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C8C32A8-E4D9-473C-833A-8950C6E7C0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03EF818-EDF6-480C-9B86-0A3B979BCCF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TM03457444[[fn=Podstawa]]</Template>
  <TotalTime>626</TotalTime>
  <Words>945</Words>
  <Application>Microsoft Office PowerPoint</Application>
  <PresentationFormat>Panoramiczny</PresentationFormat>
  <Paragraphs>117</Paragraphs>
  <Slides>28</Slides>
  <Notes>12</Notes>
  <HiddenSlides>0</HiddenSlides>
  <MMClips>1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28</vt:i4>
      </vt:variant>
    </vt:vector>
  </HeadingPairs>
  <TitlesOfParts>
    <vt:vector size="34" baseType="lpstr">
      <vt:lpstr>Arial</vt:lpstr>
      <vt:lpstr>Calibri</vt:lpstr>
      <vt:lpstr>Symbol</vt:lpstr>
      <vt:lpstr>Tw Cen MT</vt:lpstr>
      <vt:lpstr>Wingdings</vt:lpstr>
      <vt:lpstr>Obwód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Finansowanie budowy farmy fv 1 mw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Zdjęcia z Farmy FV w lądku-zdroju</vt:lpstr>
      <vt:lpstr>Zdjęcia z Farmy FV w lądku-zdroju</vt:lpstr>
      <vt:lpstr>Zdjęcia z Farmy FV w lądku-zdroju</vt:lpstr>
      <vt:lpstr>Zdjęcia z Farmy FV w lądku-zdroju</vt:lpstr>
      <vt:lpstr>Prezentacja programu PowerPoint</vt:lpstr>
      <vt:lpstr>Prezentacja programu PowerPoint</vt:lpstr>
      <vt:lpstr>Zagrożenia PRZY ZAKŁADANIU I FUNKCJONOWANIU SPÓŁDZIELNI ENERGETYCZNEJ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Lądecka spółdzielnia energetyczna</dc:title>
  <dc:creator>Romek Kaczmarczyk</dc:creator>
  <cp:lastModifiedBy>Roman Kaczmarczyk</cp:lastModifiedBy>
  <cp:revision>63</cp:revision>
  <dcterms:created xsi:type="dcterms:W3CDTF">2022-10-15T09:13:09Z</dcterms:created>
  <dcterms:modified xsi:type="dcterms:W3CDTF">2023-11-16T07:17:47Z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