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1" r:id="rId2"/>
    <p:sldId id="260" r:id="rId3"/>
    <p:sldId id="265" r:id="rId4"/>
    <p:sldId id="256" r:id="rId5"/>
    <p:sldId id="257" r:id="rId6"/>
    <p:sldId id="258" r:id="rId7"/>
    <p:sldId id="288" r:id="rId8"/>
    <p:sldId id="263" r:id="rId9"/>
    <p:sldId id="259" r:id="rId10"/>
    <p:sldId id="262" r:id="rId11"/>
    <p:sldId id="264" r:id="rId12"/>
    <p:sldId id="303" r:id="rId13"/>
    <p:sldId id="304" r:id="rId14"/>
    <p:sldId id="305" r:id="rId15"/>
    <p:sldId id="266" r:id="rId16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7" autoAdjust="0"/>
    <p:restoredTop sz="94660"/>
  </p:normalViewPr>
  <p:slideViewPr>
    <p:cSldViewPr snapToGrid="0">
      <p:cViewPr varScale="1">
        <p:scale>
          <a:sx n="121" d="100"/>
          <a:sy n="121" d="100"/>
        </p:scale>
        <p:origin x="523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19C77-A137-40BA-BD12-90D37B3311E4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4AD3F8-F83D-4685-B8BA-26F9DC56B49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72872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raz slajdu — symbol zastępczy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atki — symbol zastępczy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rtl="0"/>
            <a:endParaRPr lang="pl-PL" noProof="1"/>
          </a:p>
        </p:txBody>
      </p:sp>
      <p:sp>
        <p:nvSpPr>
          <p:cNvPr id="4" name="Numer slajdu — symbol zastępczy 3"/>
          <p:cNvSpPr>
            <a:spLocks noGrp="1"/>
          </p:cNvSpPr>
          <p:nvPr>
            <p:ph type="sldNum" sz="quarter" idx="5"/>
          </p:nvPr>
        </p:nvSpPr>
        <p:spPr/>
        <p:txBody>
          <a:bodyPr rtlCol="0"/>
          <a:lstStyle/>
          <a:p>
            <a:pPr rtl="0"/>
            <a:fld id="{69BB1A04-13E8-48CD-97F9-AC2568E1A8D4}" type="slidenum">
              <a:rPr lang="pl-PL" noProof="1" smtClean="0"/>
              <a:t>12</a:t>
            </a:fld>
            <a:endParaRPr lang="pl-PL" noProof="1"/>
          </a:p>
        </p:txBody>
      </p:sp>
    </p:spTree>
    <p:extLst>
      <p:ext uri="{BB962C8B-B14F-4D97-AF65-F5344CB8AC3E}">
        <p14:creationId xmlns:p14="http://schemas.microsoft.com/office/powerpoint/2010/main" val="23615968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ACB5320-C8A5-CC4A-ECAA-542B0656AC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B5AAA97-C894-71EA-57AE-86A13B1B6CF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D24ECA-C092-75FF-1A09-77B06557E0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66BBFE-4CFF-5A6B-BF1D-0F18DAE62B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F0E702B-4437-78F6-AFFB-49E4B640C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99496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73E675-7677-F932-5B6E-855C57E424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9EE92A5-24FB-9AAA-3DB9-C74674B0C5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AE8F6991-A720-7C8E-B65B-34DB7583B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AE51609-D331-4CB1-25A4-B0F0CFEBB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CFDA389-E693-421C-19F7-E85B313DBE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987440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000F7CF1-C225-59BF-C29C-5091BA05EF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7F4F921-DEC0-8EB3-9A59-4907B1E5A9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5EA0657-FB3A-75AE-C002-61887D8C6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D800304-534D-82D3-6C13-B75DD2EF51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3C5DDE7D-B7FA-7C03-1753-99EF8E3C0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71655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D42B9E5-2FF6-9D35-B98E-88DB9513A3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314BEE8-C24E-7909-E693-571043A14AD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6849BA4-436B-25D2-D4A6-94CEE416EC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7BEBBBD-2B8A-E969-79DA-22CE445114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32A06BA-62C8-1145-8B43-BAD04A993E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55122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B14D426-B4FC-4322-E34A-599899CEF1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460AF90-0A16-661A-EE0D-7FF5EBE780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036499E-63AE-DD9F-73AC-1464D502C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569AA46-23F5-EA68-F4DC-D8DFB867E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07D60C5-AB48-CA1F-1941-9CED1030BF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690791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48CDFD0-8390-B38A-9D92-974819FB7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93D512C-F61D-5958-2FF8-8502324ADE5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CB72819-B080-209A-1BE7-B04E72C4C71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4D5364E-99AB-E5FA-0999-DCBD59221E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A6AC2B2-155B-75C9-78E8-5CAC54984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687804D-0931-64AC-DD4E-FB45D1BB9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9258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12844AF-CD9C-09A8-C956-4B15D6CF9A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95AD9C30-5E7B-C101-02A2-B8AF8530A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4A0139F5-828D-4A67-3AF3-A32016F1E6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4D127833-382D-5140-B41C-4A68A631F1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4E7F3AD9-8580-80D6-53A5-B5FAA9C2D9D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DC4860B5-10C7-6FDD-1548-5C95FBCBD2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B39906EA-1DEA-593C-EB94-052BB636A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C4A6EA11-F1A0-99E3-F052-5B894EFCC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476775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4586C0-E0C0-95AB-FD74-402448EFD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3E023D78-646B-14C9-99C7-185033978B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36286DF-75A6-D3D2-583B-02BEFFC113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BF804D24-1183-6397-9AA5-920A358D22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131800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697EB58F-91D8-1FFD-A77F-A82D8A6F9C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3463B786-0A30-9B98-0A9E-DB205A28F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C2F6F355-7BDC-8AFE-E2E7-2AC358752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74614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CB6A953-4BDC-96E9-8AE3-8CD29166C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5246C635-8839-EBDB-8609-9943BE4856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B5F46F6-DA19-21D2-E8B2-6DE7A4C82D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1A1EE34-98EB-1FBF-558F-E95F818B6A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6066A85-E032-8E64-DD22-EB4A645701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3156A1F0-2C20-7256-AB61-92DF0A23AC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498314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36BAAA4-6AB8-C126-5A8A-CCE595DD4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DD211FE-07A3-7DFB-3722-2F3340F527E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914462E3-8A03-F06B-516F-8D686880BF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8024A4CF-F861-1D48-6460-7A751BA71D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16B233E1-AF6A-2E65-7DF8-B51834C9CC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CBAA2CA-5692-F232-7E85-7A2C7525D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130652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B761185A-3AAC-8D71-DC73-74E809132F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11B80F7-E9DC-C906-BFA3-1026FD1CD2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C101972-72E5-BF9F-0173-635A43DCD4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E4AD76-8BBD-4D6C-BAE7-A1B9F54A50C0}" type="datetimeFigureOut">
              <a:rPr lang="pl-PL" smtClean="0"/>
              <a:t>15.11.2023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FC72BAB-B64F-33FE-732A-9C62D2BB16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6276669-A813-F1B1-6296-DC37305272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2BF1DA-F09A-4CCC-B53C-DACDB1CD4D15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536527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eg"/><Relationship Id="rId4" Type="http://schemas.openxmlformats.org/officeDocument/2006/relationships/image" Target="../media/image7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emf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na wolnym powietrzu, trawa, niebo, chmura&#10;&#10;Opis wygenerowany automatycznie">
            <a:extLst>
              <a:ext uri="{FF2B5EF4-FFF2-40B4-BE49-F238E27FC236}">
                <a16:creationId xmlns:a16="http://schemas.microsoft.com/office/drawing/2014/main" id="{969F0CD6-2CF0-6D97-B2DA-9B79B7DDBC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4" y="0"/>
            <a:ext cx="12181172" cy="6858000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8F314863-05C2-9F87-E6A2-6F6AC8495E42}"/>
              </a:ext>
            </a:extLst>
          </p:cNvPr>
          <p:cNvSpPr txBox="1"/>
          <p:nvPr/>
        </p:nvSpPr>
        <p:spPr>
          <a:xfrm>
            <a:off x="250031" y="275660"/>
            <a:ext cx="11936555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6600" b="1" dirty="0">
                <a:solidFill>
                  <a:srgbClr val="FFFF00"/>
                </a:solidFill>
              </a:rPr>
              <a:t>Dążenia do samowystarczalności energetycznej</a:t>
            </a:r>
          </a:p>
          <a:p>
            <a:pPr algn="ctr"/>
            <a:r>
              <a:rPr lang="pl-PL" sz="8000" b="1" dirty="0">
                <a:solidFill>
                  <a:srgbClr val="FF0000"/>
                </a:solidFill>
              </a:rPr>
              <a:t>gminy Lądek-Zdrój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3477560D-54F3-8B83-F174-270B5C26C842}"/>
              </a:ext>
            </a:extLst>
          </p:cNvPr>
          <p:cNvSpPr txBox="1"/>
          <p:nvPr/>
        </p:nvSpPr>
        <p:spPr>
          <a:xfrm>
            <a:off x="350044" y="6293644"/>
            <a:ext cx="2212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FFFF00"/>
                </a:solidFill>
              </a:rPr>
              <a:t>wrzesień 2023</a:t>
            </a:r>
          </a:p>
        </p:txBody>
      </p:sp>
      <p:pic>
        <p:nvPicPr>
          <p:cNvPr id="7" name="Obraz 6" descr="Obraz zawierający clipart, herb, symbol, godło&#10;&#10;Opis wygenerowany automatycznie">
            <a:extLst>
              <a:ext uri="{FF2B5EF4-FFF2-40B4-BE49-F238E27FC236}">
                <a16:creationId xmlns:a16="http://schemas.microsoft.com/office/drawing/2014/main" id="{00A02E80-1FC7-D81D-18F8-7F859FD928AF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9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2677" y="2084697"/>
            <a:ext cx="1436722" cy="1528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9451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7B4CEB96-6C24-A3BC-F1CC-21F2B8F50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44" y="1856180"/>
            <a:ext cx="10668424" cy="92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2052" name="Obraz 1">
            <a:extLst>
              <a:ext uri="{FF2B5EF4-FFF2-40B4-BE49-F238E27FC236}">
                <a16:creationId xmlns:a16="http://schemas.microsoft.com/office/drawing/2014/main" id="{7C70DDD0-3B0D-90D6-E158-766DE116A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" y="124629"/>
            <a:ext cx="1392255" cy="123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222B9E8-F4C1-2BB0-E38E-1A4FAF458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2919" y="353259"/>
            <a:ext cx="10769295" cy="58939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800" b="1" i="0" u="none" strike="noStrike" cap="none" normalizeH="0" baseline="0" dirty="0">
                <a:ln>
                  <a:noFill/>
                </a:ln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GMINY LĄDEK-ZDRÓJ </a:t>
            </a: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lata </a:t>
            </a:r>
            <a:r>
              <a:rPr kumimoji="0" lang="pl-PL" altLang="pl-PL" sz="4400" b="1" i="0" u="none" strike="noStrike" cap="none" normalizeH="0" baseline="0" dirty="0">
                <a:ln>
                  <a:noFill/>
                </a:ln>
                <a:solidFill>
                  <a:srgbClr val="7030A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2024/2025</a:t>
            </a:r>
            <a:endParaRPr kumimoji="0" lang="pl-PL" altLang="pl-PL" sz="400" b="0" i="0" u="none" strike="noStrike" cap="none" normalizeH="0" baseline="0" dirty="0">
              <a:ln>
                <a:noFill/>
              </a:ln>
              <a:solidFill>
                <a:srgbClr val="7030A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2000" b="1" i="0" u="sng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ramach LĄDECKIEJ SPÓŁDZIELNI ENERGETYCZNEJ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Rozbudowa Farmy FV o dodatkową moc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6,7 MW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(posiadamy warunki przyłączenia oraz pozwolenie na budowę)</a:t>
            </a:r>
            <a:endParaRPr lang="pl-PL" altLang="pl-PL" sz="700" dirty="0"/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Opracowanie i montaż wymiennika ciepła w otworze </a:t>
            </a:r>
            <a:r>
              <a:rPr lang="pl-PL" altLang="pl-P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geotermalnym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LZT-1</a:t>
            </a:r>
            <a:r>
              <a:rPr lang="pl-PL" altLang="pl-P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pl-PL" alt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Deep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Borehole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Heat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alt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Exchanger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DBHE)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Zakup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magazynów energii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farmę FV oraz do PPE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Uruchomienie ciepłowni geotermalnej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LZT-</a:t>
            </a:r>
            <a:r>
              <a:rPr lang="pl-PL" altLang="pl-P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dla potrzeb planowanego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Olimpijskiego Centrum Sportów Wspinaczkowych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oraz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„Złotych Term”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Domu Zdrojowego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Przyjmowanie nowych członków spółdzielni –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PRZEDSIĘBIORCÓW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(hotele, pensjonaty, sanatoria, sklepy, restauracje </a:t>
            </a:r>
            <a:r>
              <a:rPr lang="pl-PL" altLang="pl-PL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itd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…)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Przyjmowanie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mieszkańców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gminy do spółdzielni energetycznej – wymiana źródeł ciepła i c.w.u. na elektryczne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Kampania informacyjna na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 wsiach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gminy dot. wymiany kotłów i przejścia na pompy ciepła oraz podgrzewacze wody 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Przygotowanie miejscowych planów dot. powiększenia farmy o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kolejne 6 ha 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Zakończenie wymiany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100% oświetlenia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gminnego na energooszczędne i inteligentne LED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Projekt i budowa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„Zielonej Serwerowni” 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dla potrzeb jednostek gminnych w oparciu o światłowody gminne DSS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Uruchomienie pełnego monitoringu gminy – </a:t>
            </a:r>
            <a:r>
              <a:rPr lang="pl-PL" altLang="pl-PL" b="1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32 szt. kamer </a:t>
            </a:r>
            <a:r>
              <a:rPr lang="pl-PL" altLang="pl-PL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4K</a:t>
            </a:r>
            <a:r>
              <a:rPr lang="pl-PL" altLang="pl-PL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– połączenie podglądu i zapisów dla Straży miejskiej i Policji</a:t>
            </a:r>
          </a:p>
        </p:txBody>
      </p:sp>
    </p:spTree>
    <p:extLst>
      <p:ext uri="{BB962C8B-B14F-4D97-AF65-F5344CB8AC3E}">
        <p14:creationId xmlns:p14="http://schemas.microsoft.com/office/powerpoint/2010/main" val="158553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33469999-F46A-4761-2685-013B8EDA28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16074" y="0"/>
            <a:ext cx="995985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8989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 descr="Obraz zawierający tekst, mapa, diagram, Plan&#10;&#10;Opis wygenerowany automatycznie">
            <a:extLst>
              <a:ext uri="{FF2B5EF4-FFF2-40B4-BE49-F238E27FC236}">
                <a16:creationId xmlns:a16="http://schemas.microsoft.com/office/drawing/2014/main" id="{5BB36D02-F5B9-E22F-285A-03CE557952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077" y="69451"/>
            <a:ext cx="8891804" cy="6719097"/>
          </a:xfrm>
          <a:prstGeom prst="rect">
            <a:avLst/>
          </a:pr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id="{795DB2F7-DC02-1629-3511-460922A72561}"/>
              </a:ext>
            </a:extLst>
          </p:cNvPr>
          <p:cNvSpPr txBox="1"/>
          <p:nvPr/>
        </p:nvSpPr>
        <p:spPr>
          <a:xfrm>
            <a:off x="201798" y="157655"/>
            <a:ext cx="829378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>
                <a:solidFill>
                  <a:srgbClr val="FF0000"/>
                </a:solidFill>
              </a:rPr>
              <a:t>Pozwolenie na budowę  uzyskamy </a:t>
            </a:r>
          </a:p>
          <a:p>
            <a:r>
              <a:rPr lang="pl-PL" sz="2800" b="1" dirty="0">
                <a:solidFill>
                  <a:srgbClr val="FF0000"/>
                </a:solidFill>
              </a:rPr>
              <a:t>na początku grudnia 2023</a:t>
            </a:r>
          </a:p>
        </p:txBody>
      </p:sp>
    </p:spTree>
    <p:extLst>
      <p:ext uri="{BB962C8B-B14F-4D97-AF65-F5344CB8AC3E}">
        <p14:creationId xmlns:p14="http://schemas.microsoft.com/office/powerpoint/2010/main" val="3714165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 descr="Obraz zawierający tekst, zrzut ekranu, Czcionka, dokument&#10;&#10;Opis wygenerowany automatycznie">
            <a:extLst>
              <a:ext uri="{FF2B5EF4-FFF2-40B4-BE49-F238E27FC236}">
                <a16:creationId xmlns:a16="http://schemas.microsoft.com/office/drawing/2014/main" id="{2FFF37C9-9AE0-9FED-2888-7681F72C3D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204" y="986928"/>
            <a:ext cx="7317697" cy="5871072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527E38F4-5BA3-B9D2-F78B-08047A07D8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350" y="63951"/>
            <a:ext cx="11987299" cy="95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96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a 1">
            <a:extLst>
              <a:ext uri="{FF2B5EF4-FFF2-40B4-BE49-F238E27FC236}">
                <a16:creationId xmlns:a16="http://schemas.microsoft.com/office/drawing/2014/main" id="{2F576CF3-E7F9-B234-1AC2-0EB3C2D8CF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5008433"/>
              </p:ext>
            </p:extLst>
          </p:nvPr>
        </p:nvGraphicFramePr>
        <p:xfrm>
          <a:off x="159107" y="540243"/>
          <a:ext cx="11759624" cy="6101804"/>
        </p:xfrm>
        <a:graphic>
          <a:graphicData uri="http://schemas.openxmlformats.org/drawingml/2006/table">
            <a:tbl>
              <a:tblPr firstRow="1" firstCol="1" bandRow="1" bandCol="1">
                <a:tableStyleId>{5C22544A-7EE6-4342-B048-85BDC9FD1C3A}</a:tableStyleId>
              </a:tblPr>
              <a:tblGrid>
                <a:gridCol w="3753672">
                  <a:extLst>
                    <a:ext uri="{9D8B030D-6E8A-4147-A177-3AD203B41FA5}">
                      <a16:colId xmlns:a16="http://schemas.microsoft.com/office/drawing/2014/main" val="1582490922"/>
                    </a:ext>
                  </a:extLst>
                </a:gridCol>
                <a:gridCol w="8005952">
                  <a:extLst>
                    <a:ext uri="{9D8B030D-6E8A-4147-A177-3AD203B41FA5}">
                      <a16:colId xmlns:a16="http://schemas.microsoft.com/office/drawing/2014/main" val="3334359818"/>
                    </a:ext>
                  </a:extLst>
                </a:gridCol>
              </a:tblGrid>
              <a:tr h="458420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2800" dirty="0">
                          <a:solidFill>
                            <a:srgbClr val="FFFF00"/>
                          </a:solidFill>
                          <a:effectLst/>
                        </a:rPr>
                        <a:t>Informacje do ogłoszenia o naborze</a:t>
                      </a:r>
                      <a:endParaRPr lang="pl-PL" sz="280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 anchor="ctr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03157409"/>
                  </a:ext>
                </a:extLst>
              </a:tr>
              <a:tr h="5888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Wstępna informacja o naborze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Nabór wniosków dot. instalacji OZE realizowanych przez społeczności energetyczne, dla działania B.1:</a:t>
                      </a:r>
                      <a:r>
                        <a:rPr lang="pl-PL" sz="1600" dirty="0">
                          <a:effectLst/>
                        </a:rPr>
                        <a:t> Demonstracyjne projekty inwestycyjne realizowane przez społeczności energetyczne – inwestycja B2.2.2. </a:t>
                      </a: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3564263251"/>
                  </a:ext>
                </a:extLst>
              </a:tr>
              <a:tr h="294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Termin, od którego można składać wnioski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800" b="1" dirty="0">
                          <a:solidFill>
                            <a:srgbClr val="FF0000"/>
                          </a:solidFill>
                          <a:effectLst/>
                        </a:rPr>
                        <a:t> od 30 listopada 2023 r.</a:t>
                      </a:r>
                      <a:endParaRPr lang="pl-PL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1613309614"/>
                  </a:ext>
                </a:extLst>
              </a:tr>
              <a:tr h="261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Termin, do którego można składać wnioski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 31 grudnia 2023 r.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3235334932"/>
                  </a:ext>
                </a:extLst>
              </a:tr>
              <a:tr h="261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200" dirty="0">
                          <a:effectLst/>
                        </a:rPr>
                        <a:t>Brak dokładnej daty (przybliżony termin, np. II kwartał) </a:t>
                      </a:r>
                      <a:endParaRPr lang="pl-PL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 31 grudnia 2023 r.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1000052125"/>
                  </a:ext>
                </a:extLst>
              </a:tr>
              <a:tr h="26191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Termin rozstrzygnięcia konkursu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I półrocze 2024 r.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2111644217"/>
                  </a:ext>
                </a:extLst>
              </a:tr>
              <a:tr h="3096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Miejsce składania wniosków 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Instytucją organizującą nabór (JW) jest</a:t>
                      </a:r>
                      <a:r>
                        <a:rPr lang="pl-PL" sz="1200" b="1" dirty="0">
                          <a:solidFill>
                            <a:srgbClr val="FF0000"/>
                          </a:solidFill>
                          <a:effectLst/>
                        </a:rPr>
                        <a:t> </a:t>
                      </a:r>
                      <a:r>
                        <a:rPr lang="pl-PL" sz="1600" b="1" kern="1200" dirty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Ministerstwo Rozwoju i Technologii</a:t>
                      </a:r>
                      <a:r>
                        <a:rPr lang="pl-PL" sz="1400" dirty="0">
                          <a:effectLst/>
                        </a:rPr>
                        <a:t> 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2661768076"/>
                  </a:ext>
                </a:extLst>
              </a:tr>
              <a:tr h="3596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Sposób składania wniosków o dofinansowanie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Forma elektroniczna - </a:t>
                      </a: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Aplikacja WOD2021 w ramach systemu CST 2021</a:t>
                      </a:r>
                      <a:endParaRPr lang="pl-PL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2975702021"/>
                  </a:ext>
                </a:extLst>
              </a:tr>
              <a:tr h="4867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Kto może składać wnioski?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Podmiotami uprawnionymi do ubiegania się o dofinansowanie są </a:t>
                      </a:r>
                      <a:r>
                        <a:rPr lang="pl-PL" sz="1400" b="1" dirty="0">
                          <a:solidFill>
                            <a:srgbClr val="FF0000"/>
                          </a:solidFill>
                          <a:effectLst/>
                        </a:rPr>
                        <a:t>członkowie klastrów energii </a:t>
                      </a:r>
                      <a:r>
                        <a:rPr lang="pl-PL" sz="1400" dirty="0">
                          <a:effectLst/>
                        </a:rPr>
                        <a:t>w rozumieniu ustawy z dnia 20 lutego 2015 r. o odnawialnych źródłach energii lub </a:t>
                      </a:r>
                      <a:r>
                        <a:rPr lang="pl-PL" sz="1400" b="1" dirty="0">
                          <a:solidFill>
                            <a:srgbClr val="FF0000"/>
                          </a:solidFill>
                          <a:effectLst/>
                        </a:rPr>
                        <a:t>spółdzielnie energetyczne</a:t>
                      </a:r>
                      <a:endParaRPr lang="pl-PL" sz="14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524378689"/>
                  </a:ext>
                </a:extLst>
              </a:tr>
              <a:tr h="79390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Na co można otrzymać dofinansowanie?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Wsparcie inwestycyjne w ramach działania B.1 jest ukierunkowane na demonstrację rozwiązań inwestycyjnych oraz modeli biznesowych, które mogą być stosowane przez społeczności energetyczne. Szczegółowy katalog kosztów kwalifikowanych zostanie określony w regulaminie naboru. </a:t>
                      </a:r>
                      <a:endParaRPr lang="pl-PL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129628481"/>
                  </a:ext>
                </a:extLst>
              </a:tr>
              <a:tr h="294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Minimalny wkład własny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800" b="1" dirty="0">
                          <a:solidFill>
                            <a:srgbClr val="FF0000"/>
                          </a:solidFill>
                          <a:effectLst/>
                        </a:rPr>
                        <a:t>   5%</a:t>
                      </a:r>
                      <a:endParaRPr lang="pl-PL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2490001800"/>
                  </a:ext>
                </a:extLst>
              </a:tr>
              <a:tr h="57501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Maksymalny dopuszczalny poziom dofinansowania projektu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Maksymalny poziom dofinansowania w zakresie wsparcia inwestycyjnego wynosi </a:t>
                      </a:r>
                      <a:r>
                        <a:rPr lang="pl-PL" sz="1800" b="1" dirty="0">
                          <a:solidFill>
                            <a:srgbClr val="FF0000"/>
                          </a:solidFill>
                          <a:effectLst/>
                        </a:rPr>
                        <a:t>ok. 23-27 mln zł</a:t>
                      </a:r>
                      <a:r>
                        <a:rPr lang="pl-PL" sz="1600" dirty="0">
                          <a:effectLst/>
                        </a:rPr>
                        <a:t> na jedną społeczność energetyczną. 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1201446293"/>
                  </a:ext>
                </a:extLst>
              </a:tr>
              <a:tr h="32746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000" dirty="0">
                          <a:effectLst/>
                        </a:rPr>
                        <a:t>Ogólna pula środków przeznaczona na dofinansowanie projektów</a:t>
                      </a:r>
                      <a:endParaRPr lang="pl-PL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   </a:t>
                      </a:r>
                      <a:r>
                        <a:rPr lang="pl-PL" sz="2000" b="1" dirty="0">
                          <a:solidFill>
                            <a:srgbClr val="C00000"/>
                          </a:solidFill>
                          <a:effectLst/>
                        </a:rPr>
                        <a:t>241 206 896 zł </a:t>
                      </a:r>
                      <a:endParaRPr lang="pl-PL" sz="1600" b="1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1148738886"/>
                  </a:ext>
                </a:extLst>
              </a:tr>
              <a:tr h="50543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600" dirty="0">
                          <a:effectLst/>
                        </a:rPr>
                        <a:t>Poziom dofinansowania</a:t>
                      </a:r>
                      <a:endParaRPr lang="pl-PL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pl-PL" sz="1400" dirty="0">
                          <a:effectLst/>
                        </a:rPr>
                        <a:t>W przypadku operacji nie objętych pomocą publiczną lub objętych pomocą de </a:t>
                      </a:r>
                      <a:r>
                        <a:rPr lang="pl-PL" sz="1400" dirty="0" err="1">
                          <a:effectLst/>
                        </a:rPr>
                        <a:t>minimis</a:t>
                      </a:r>
                      <a:r>
                        <a:rPr lang="pl-PL" sz="1400" dirty="0">
                          <a:effectLst/>
                        </a:rPr>
                        <a:t> Wnioskodawca może ubiegać się o wsparcie do </a:t>
                      </a:r>
                      <a:r>
                        <a:rPr lang="pl-PL" sz="1600" b="1" dirty="0">
                          <a:solidFill>
                            <a:srgbClr val="FF0000"/>
                          </a:solidFill>
                          <a:effectLst/>
                        </a:rPr>
                        <a:t>95%</a:t>
                      </a:r>
                      <a:r>
                        <a:rPr lang="pl-PL" sz="1400" dirty="0">
                          <a:effectLst/>
                        </a:rPr>
                        <a:t> wartości wydatków kwalifikowanych bezpośrednich. </a:t>
                      </a:r>
                      <a:endParaRPr lang="pl-PL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3355554221"/>
                  </a:ext>
                </a:extLst>
              </a:tr>
              <a:tr h="29469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pl-PL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pl-PL" sz="18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052" marR="48052" marT="0" marB="0"/>
                </a:tc>
                <a:extLst>
                  <a:ext uri="{0D108BD9-81ED-4DB2-BD59-A6C34878D82A}">
                    <a16:rowId xmlns:a16="http://schemas.microsoft.com/office/drawing/2014/main" val="1238001283"/>
                  </a:ext>
                </a:extLst>
              </a:tr>
            </a:tbl>
          </a:graphicData>
        </a:graphic>
      </p:graphicFrame>
      <p:pic>
        <p:nvPicPr>
          <p:cNvPr id="4" name="Obraz 3">
            <a:extLst>
              <a:ext uri="{FF2B5EF4-FFF2-40B4-BE49-F238E27FC236}">
                <a16:creationId xmlns:a16="http://schemas.microsoft.com/office/drawing/2014/main" id="{66BB7364-311F-61EA-7AB4-49B1E3741C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50" y="63951"/>
            <a:ext cx="11987299" cy="952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4696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D53B4189-299B-E50D-5F77-A07DFAFB9D6F}"/>
              </a:ext>
            </a:extLst>
          </p:cNvPr>
          <p:cNvSpPr/>
          <p:nvPr/>
        </p:nvSpPr>
        <p:spPr>
          <a:xfrm>
            <a:off x="492919" y="335756"/>
            <a:ext cx="11394281" cy="6250782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EC40837F-567A-7B9D-76B4-55F5C9141654}"/>
              </a:ext>
            </a:extLst>
          </p:cNvPr>
          <p:cNvSpPr txBox="1"/>
          <p:nvPr/>
        </p:nvSpPr>
        <p:spPr>
          <a:xfrm>
            <a:off x="5993278" y="4631628"/>
            <a:ext cx="57526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3200" i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Roman Kaczmarczyk</a:t>
            </a:r>
          </a:p>
          <a:p>
            <a:pPr algn="ctr"/>
            <a:r>
              <a:rPr lang="pl-PL" sz="3200" i="1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Burmistrz Lądka-Zdroju</a:t>
            </a:r>
          </a:p>
        </p:txBody>
      </p:sp>
      <p:sp>
        <p:nvSpPr>
          <p:cNvPr id="5" name="Symbol zastępczy zawartości 2">
            <a:extLst>
              <a:ext uri="{FF2B5EF4-FFF2-40B4-BE49-F238E27FC236}">
                <a16:creationId xmlns:a16="http://schemas.microsoft.com/office/drawing/2014/main" id="{1E7BAD00-D6F5-F191-B6D8-1DA8B0A30DD9}"/>
              </a:ext>
            </a:extLst>
          </p:cNvPr>
          <p:cNvSpPr txBox="1">
            <a:spLocks/>
          </p:cNvSpPr>
          <p:nvPr/>
        </p:nvSpPr>
        <p:spPr>
          <a:xfrm>
            <a:off x="485847" y="1327140"/>
            <a:ext cx="5752636" cy="285171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SzPct val="125000"/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SzPct val="125000"/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l-PL" sz="6000" b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DZIĘKUJĘ</a:t>
            </a: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6000" b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ZA UWAGĘ</a:t>
            </a:r>
            <a:endParaRPr lang="pl-PL" sz="6000" b="1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Obraz 7" descr="Obraz zawierający Ludzka twarz, ubrania, człowiek, garnitur&#10;&#10;Opis wygenerowany automatycznie">
            <a:extLst>
              <a:ext uri="{FF2B5EF4-FFF2-40B4-BE49-F238E27FC236}">
                <a16:creationId xmlns:a16="http://schemas.microsoft.com/office/drawing/2014/main" id="{CD01F116-5B0F-FD97-60E5-465C5B6099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4115" y="1026043"/>
            <a:ext cx="4730963" cy="3374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7982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A19E16B5-E657-CE40-B8E0-4235CAE062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7087" y="0"/>
            <a:ext cx="92578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027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7CE5D87D-AB5A-7707-08EE-2AD66D737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2279" y="0"/>
            <a:ext cx="9667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07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Obraz 83">
            <a:extLst>
              <a:ext uri="{FF2B5EF4-FFF2-40B4-BE49-F238E27FC236}">
                <a16:creationId xmlns:a16="http://schemas.microsoft.com/office/drawing/2014/main" id="{DC1E9A01-58A5-EE66-103D-500EE3C75F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31" y="0"/>
            <a:ext cx="12134538" cy="6858000"/>
          </a:xfrm>
          <a:prstGeom prst="rect">
            <a:avLst/>
          </a:prstGeom>
        </p:spPr>
      </p:pic>
      <p:sp>
        <p:nvSpPr>
          <p:cNvPr id="3" name="Podtytuł 2">
            <a:extLst>
              <a:ext uri="{FF2B5EF4-FFF2-40B4-BE49-F238E27FC236}">
                <a16:creationId xmlns:a16="http://schemas.microsoft.com/office/drawing/2014/main" id="{0334F004-AA83-515A-D4EA-6D365CD2701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 dirty="0"/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EF89CBB3-119D-9F20-62E8-B3B1E8311F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449" y="4941632"/>
            <a:ext cx="1635622" cy="920855"/>
          </a:xfrm>
          <a:prstGeom prst="rect">
            <a:avLst/>
          </a:prstGeom>
          <a:ln w="12700">
            <a:solidFill>
              <a:srgbClr val="FFC000"/>
            </a:solidFill>
          </a:ln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D89399EA-43D7-A555-DBB5-1C92313AC5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50579" y="108731"/>
            <a:ext cx="1301961" cy="886532"/>
          </a:xfrm>
          <a:prstGeom prst="rect">
            <a:avLst/>
          </a:prstGeom>
          <a:ln w="12700">
            <a:solidFill>
              <a:srgbClr val="FFC000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" name="pole tekstowe 21">
            <a:extLst>
              <a:ext uri="{FF2B5EF4-FFF2-40B4-BE49-F238E27FC236}">
                <a16:creationId xmlns:a16="http://schemas.microsoft.com/office/drawing/2014/main" id="{350A1541-7B3D-2016-8163-0B3DC81DDDCE}"/>
              </a:ext>
            </a:extLst>
          </p:cNvPr>
          <p:cNvSpPr txBox="1"/>
          <p:nvPr/>
        </p:nvSpPr>
        <p:spPr>
          <a:xfrm>
            <a:off x="1113351" y="5959981"/>
            <a:ext cx="2243509" cy="83099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200" b="1" dirty="0">
                <a:solidFill>
                  <a:srgbClr val="FFFF00"/>
                </a:solidFill>
              </a:rPr>
              <a:t>Farma FV 1 MW  </a:t>
            </a:r>
          </a:p>
          <a:p>
            <a:pPr algn="ctr"/>
            <a:r>
              <a:rPr lang="pl-PL" sz="1200" b="1" dirty="0">
                <a:solidFill>
                  <a:srgbClr val="FFFF00"/>
                </a:solidFill>
              </a:rPr>
              <a:t>11 ha </a:t>
            </a:r>
            <a:r>
              <a:rPr lang="pl-PL" sz="800" b="1" dirty="0">
                <a:solidFill>
                  <a:srgbClr val="FFFF00"/>
                </a:solidFill>
              </a:rPr>
              <a:t>(jest pozwolenie na budowę) </a:t>
            </a:r>
            <a:r>
              <a:rPr lang="pl-PL" sz="1200" b="1" dirty="0">
                <a:solidFill>
                  <a:srgbClr val="FFFF00"/>
                </a:solidFill>
              </a:rPr>
              <a:t>+ 6 ha </a:t>
            </a:r>
          </a:p>
          <a:p>
            <a:pPr algn="ctr"/>
            <a:r>
              <a:rPr lang="pl-PL" sz="1200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Docelowo 15 ÷ 20 W</a:t>
            </a:r>
          </a:p>
          <a:p>
            <a:pPr algn="ctr"/>
            <a:r>
              <a:rPr lang="pl-PL" sz="1200" b="1" dirty="0">
                <a:solidFill>
                  <a:srgbClr val="FFFF00"/>
                </a:solidFill>
              </a:rPr>
              <a:t>oraz 3 ÷ 5 MW magazyny energii</a:t>
            </a:r>
          </a:p>
        </p:txBody>
      </p:sp>
      <p:sp>
        <p:nvSpPr>
          <p:cNvPr id="23" name="pole tekstowe 22">
            <a:extLst>
              <a:ext uri="{FF2B5EF4-FFF2-40B4-BE49-F238E27FC236}">
                <a16:creationId xmlns:a16="http://schemas.microsoft.com/office/drawing/2014/main" id="{1F3511DD-9C6B-E046-83AF-AF15F0D76DBB}"/>
              </a:ext>
            </a:extLst>
          </p:cNvPr>
          <p:cNvSpPr txBox="1"/>
          <p:nvPr/>
        </p:nvSpPr>
        <p:spPr>
          <a:xfrm>
            <a:off x="6438977" y="194578"/>
            <a:ext cx="1644650" cy="64633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200" dirty="0">
                <a:solidFill>
                  <a:srgbClr val="FFFF00"/>
                </a:solidFill>
              </a:rPr>
              <a:t>Odwiert geotermalny LZT-1 gł. 2.500 m</a:t>
            </a:r>
          </a:p>
          <a:p>
            <a:pPr algn="ctr"/>
            <a:r>
              <a:rPr lang="pl-PL" sz="1200" dirty="0">
                <a:solidFill>
                  <a:srgbClr val="FFFF00"/>
                </a:solidFill>
              </a:rPr>
              <a:t>woda 59,8 °C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id="{33144B80-0094-7060-B841-6CC9220E2C30}"/>
              </a:ext>
            </a:extLst>
          </p:cNvPr>
          <p:cNvSpPr txBox="1"/>
          <p:nvPr/>
        </p:nvSpPr>
        <p:spPr>
          <a:xfrm>
            <a:off x="222779" y="3327065"/>
            <a:ext cx="515239" cy="307777"/>
          </a:xfrm>
          <a:prstGeom prst="rect">
            <a:avLst/>
          </a:prstGeom>
          <a:blipFill>
            <a:blip r:embed="rId5">
              <a:alphaModFix amt="35000"/>
            </a:blip>
            <a:tile tx="0" ty="0" sx="100000" sy="100000" flip="none" algn="tl"/>
          </a:blipFill>
          <a:ln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r>
              <a:rPr lang="pl-PL" sz="1400" b="1" dirty="0">
                <a:solidFill>
                  <a:srgbClr val="FFFF00"/>
                </a:solidFill>
              </a:rPr>
              <a:t>GPZ</a:t>
            </a:r>
          </a:p>
        </p:txBody>
      </p:sp>
      <p:sp>
        <p:nvSpPr>
          <p:cNvPr id="25" name="pole tekstowe 24">
            <a:extLst>
              <a:ext uri="{FF2B5EF4-FFF2-40B4-BE49-F238E27FC236}">
                <a16:creationId xmlns:a16="http://schemas.microsoft.com/office/drawing/2014/main" id="{AD177870-9471-C82A-E463-75F3202BD249}"/>
              </a:ext>
            </a:extLst>
          </p:cNvPr>
          <p:cNvSpPr txBox="1"/>
          <p:nvPr/>
        </p:nvSpPr>
        <p:spPr>
          <a:xfrm>
            <a:off x="5765058" y="3308266"/>
            <a:ext cx="691764" cy="24622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000" b="1" dirty="0">
                <a:solidFill>
                  <a:srgbClr val="FFFF00"/>
                </a:solidFill>
              </a:rPr>
              <a:t>RATUSZ</a:t>
            </a:r>
          </a:p>
        </p:txBody>
      </p:sp>
      <p:sp>
        <p:nvSpPr>
          <p:cNvPr id="26" name="pole tekstowe 25">
            <a:extLst>
              <a:ext uri="{FF2B5EF4-FFF2-40B4-BE49-F238E27FC236}">
                <a16:creationId xmlns:a16="http://schemas.microsoft.com/office/drawing/2014/main" id="{0E3AB8B7-E7A1-C544-2D43-2120D41E56B8}"/>
              </a:ext>
            </a:extLst>
          </p:cNvPr>
          <p:cNvSpPr txBox="1"/>
          <p:nvPr/>
        </p:nvSpPr>
        <p:spPr>
          <a:xfrm>
            <a:off x="4271976" y="3133037"/>
            <a:ext cx="442899" cy="276999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FFFF00"/>
                </a:solidFill>
              </a:rPr>
              <a:t>SP1</a:t>
            </a:r>
          </a:p>
        </p:txBody>
      </p:sp>
      <p:sp>
        <p:nvSpPr>
          <p:cNvPr id="27" name="pole tekstowe 26">
            <a:extLst>
              <a:ext uri="{FF2B5EF4-FFF2-40B4-BE49-F238E27FC236}">
                <a16:creationId xmlns:a16="http://schemas.microsoft.com/office/drawing/2014/main" id="{8520F5B6-B225-249A-15E5-CECF7576D232}"/>
              </a:ext>
            </a:extLst>
          </p:cNvPr>
          <p:cNvSpPr txBox="1"/>
          <p:nvPr/>
        </p:nvSpPr>
        <p:spPr>
          <a:xfrm>
            <a:off x="7043967" y="4552057"/>
            <a:ext cx="377208" cy="276999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200" b="1" dirty="0">
                <a:solidFill>
                  <a:srgbClr val="FFFF00"/>
                </a:solidFill>
              </a:rPr>
              <a:t>LO</a:t>
            </a:r>
          </a:p>
        </p:txBody>
      </p:sp>
      <p:sp>
        <p:nvSpPr>
          <p:cNvPr id="28" name="pole tekstowe 27">
            <a:extLst>
              <a:ext uri="{FF2B5EF4-FFF2-40B4-BE49-F238E27FC236}">
                <a16:creationId xmlns:a16="http://schemas.microsoft.com/office/drawing/2014/main" id="{D5C46655-38D3-BE86-697B-6E146E4FEB53}"/>
              </a:ext>
            </a:extLst>
          </p:cNvPr>
          <p:cNvSpPr txBox="1"/>
          <p:nvPr/>
        </p:nvSpPr>
        <p:spPr>
          <a:xfrm>
            <a:off x="5985484" y="4200604"/>
            <a:ext cx="951506" cy="246221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000" b="1" dirty="0">
                <a:solidFill>
                  <a:srgbClr val="FFFF00"/>
                </a:solidFill>
              </a:rPr>
              <a:t>PRZEDSZKOLE</a:t>
            </a:r>
          </a:p>
        </p:txBody>
      </p:sp>
      <p:sp>
        <p:nvSpPr>
          <p:cNvPr id="29" name="pole tekstowe 28">
            <a:extLst>
              <a:ext uri="{FF2B5EF4-FFF2-40B4-BE49-F238E27FC236}">
                <a16:creationId xmlns:a16="http://schemas.microsoft.com/office/drawing/2014/main" id="{802E1D07-A170-451B-E46E-7402B5249F7D}"/>
              </a:ext>
            </a:extLst>
          </p:cNvPr>
          <p:cNvSpPr txBox="1"/>
          <p:nvPr/>
        </p:nvSpPr>
        <p:spPr>
          <a:xfrm>
            <a:off x="7264039" y="3480150"/>
            <a:ext cx="691764" cy="430887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100" b="1" dirty="0">
                <a:solidFill>
                  <a:srgbClr val="FFFF00"/>
                </a:solidFill>
              </a:rPr>
              <a:t>Centrum Kultury</a:t>
            </a:r>
          </a:p>
        </p:txBody>
      </p:sp>
      <p:sp>
        <p:nvSpPr>
          <p:cNvPr id="30" name="pole tekstowe 29">
            <a:extLst>
              <a:ext uri="{FF2B5EF4-FFF2-40B4-BE49-F238E27FC236}">
                <a16:creationId xmlns:a16="http://schemas.microsoft.com/office/drawing/2014/main" id="{A01D61A3-14E8-9111-FBDC-3A33F095B04E}"/>
              </a:ext>
            </a:extLst>
          </p:cNvPr>
          <p:cNvSpPr txBox="1"/>
          <p:nvPr/>
        </p:nvSpPr>
        <p:spPr>
          <a:xfrm>
            <a:off x="346849" y="791018"/>
            <a:ext cx="1775637" cy="369332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b="1" dirty="0">
                <a:solidFill>
                  <a:srgbClr val="FFFF00"/>
                </a:solidFill>
              </a:rPr>
              <a:t>Oczyszczalnia</a:t>
            </a:r>
          </a:p>
        </p:txBody>
      </p:sp>
      <p:sp>
        <p:nvSpPr>
          <p:cNvPr id="31" name="pole tekstowe 30">
            <a:extLst>
              <a:ext uri="{FF2B5EF4-FFF2-40B4-BE49-F238E27FC236}">
                <a16:creationId xmlns:a16="http://schemas.microsoft.com/office/drawing/2014/main" id="{C72885C7-2671-5072-59AD-B155FF6F4AA1}"/>
              </a:ext>
            </a:extLst>
          </p:cNvPr>
          <p:cNvSpPr txBox="1"/>
          <p:nvPr/>
        </p:nvSpPr>
        <p:spPr>
          <a:xfrm>
            <a:off x="3616325" y="4826655"/>
            <a:ext cx="1174750" cy="523220"/>
          </a:xfrm>
          <a:prstGeom prst="rect">
            <a:avLst/>
          </a:prstGeom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pl-PL" sz="1400" b="1" dirty="0">
                <a:solidFill>
                  <a:srgbClr val="FFFF00"/>
                </a:solidFill>
              </a:rPr>
              <a:t>Usługi</a:t>
            </a:r>
          </a:p>
          <a:p>
            <a:pPr algn="ctr"/>
            <a:r>
              <a:rPr lang="pl-PL" sz="1400" b="1" dirty="0">
                <a:solidFill>
                  <a:srgbClr val="FFFF00"/>
                </a:solidFill>
              </a:rPr>
              <a:t>Komunalne</a:t>
            </a:r>
          </a:p>
        </p:txBody>
      </p:sp>
      <p:sp>
        <p:nvSpPr>
          <p:cNvPr id="32" name="pole tekstowe 31">
            <a:extLst>
              <a:ext uri="{FF2B5EF4-FFF2-40B4-BE49-F238E27FC236}">
                <a16:creationId xmlns:a16="http://schemas.microsoft.com/office/drawing/2014/main" id="{B6B2C459-0AB5-AE71-E200-41B80305DFA1}"/>
              </a:ext>
            </a:extLst>
          </p:cNvPr>
          <p:cNvSpPr txBox="1"/>
          <p:nvPr/>
        </p:nvSpPr>
        <p:spPr>
          <a:xfrm>
            <a:off x="698499" y="4503483"/>
            <a:ext cx="2847975" cy="307777"/>
          </a:xfrm>
          <a:prstGeom prst="rect">
            <a:avLst/>
          </a:prstGeom>
          <a:ln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pl-PL" sz="1400" b="1" dirty="0">
                <a:solidFill>
                  <a:schemeClr val="bg1">
                    <a:lumMod val="95000"/>
                  </a:schemeClr>
                </a:solidFill>
              </a:rPr>
              <a:t>Lądecka Spółdzielnia Energetyczna</a:t>
            </a:r>
          </a:p>
        </p:txBody>
      </p:sp>
      <p:cxnSp>
        <p:nvCxnSpPr>
          <p:cNvPr id="34" name="Łącznik prosty ze strzałką 33">
            <a:extLst>
              <a:ext uri="{FF2B5EF4-FFF2-40B4-BE49-F238E27FC236}">
                <a16:creationId xmlns:a16="http://schemas.microsoft.com/office/drawing/2014/main" id="{EC76BCA0-0AFB-C78D-AFA1-99176DFE36F8}"/>
              </a:ext>
            </a:extLst>
          </p:cNvPr>
          <p:cNvCxnSpPr/>
          <p:nvPr/>
        </p:nvCxnSpPr>
        <p:spPr>
          <a:xfrm flipH="1" flipV="1">
            <a:off x="987425" y="4811582"/>
            <a:ext cx="536575" cy="42680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Łącznik prosty ze strzałką 35">
            <a:extLst>
              <a:ext uri="{FF2B5EF4-FFF2-40B4-BE49-F238E27FC236}">
                <a16:creationId xmlns:a16="http://schemas.microsoft.com/office/drawing/2014/main" id="{A6414CFD-291C-C7D5-28E8-B9787FF90AE5}"/>
              </a:ext>
            </a:extLst>
          </p:cNvPr>
          <p:cNvCxnSpPr>
            <a:cxnSpLocks/>
          </p:cNvCxnSpPr>
          <p:nvPr/>
        </p:nvCxnSpPr>
        <p:spPr>
          <a:xfrm flipH="1" flipV="1">
            <a:off x="625783" y="3462631"/>
            <a:ext cx="148917" cy="104085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Łącznik prosty ze strzałką 37">
            <a:extLst>
              <a:ext uri="{FF2B5EF4-FFF2-40B4-BE49-F238E27FC236}">
                <a16:creationId xmlns:a16="http://schemas.microsoft.com/office/drawing/2014/main" id="{D4FBD4AB-F4FE-ACAB-B7FF-613C8F75FC28}"/>
              </a:ext>
            </a:extLst>
          </p:cNvPr>
          <p:cNvCxnSpPr>
            <a:cxnSpLocks/>
          </p:cNvCxnSpPr>
          <p:nvPr/>
        </p:nvCxnSpPr>
        <p:spPr>
          <a:xfrm flipV="1">
            <a:off x="733659" y="3252826"/>
            <a:ext cx="3528332" cy="20374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Łącznik prosty ze strzałką 39">
            <a:extLst>
              <a:ext uri="{FF2B5EF4-FFF2-40B4-BE49-F238E27FC236}">
                <a16:creationId xmlns:a16="http://schemas.microsoft.com/office/drawing/2014/main" id="{B17A8504-8B9C-0692-AE0B-CEFF13308F92}"/>
              </a:ext>
            </a:extLst>
          </p:cNvPr>
          <p:cNvCxnSpPr>
            <a:cxnSpLocks/>
            <a:stCxn id="24" idx="3"/>
          </p:cNvCxnSpPr>
          <p:nvPr/>
        </p:nvCxnSpPr>
        <p:spPr>
          <a:xfrm>
            <a:off x="738018" y="3480954"/>
            <a:ext cx="5003243" cy="33202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Łącznik prosty ze strzałką 41">
            <a:extLst>
              <a:ext uri="{FF2B5EF4-FFF2-40B4-BE49-F238E27FC236}">
                <a16:creationId xmlns:a16="http://schemas.microsoft.com/office/drawing/2014/main" id="{461276F7-BC90-8866-7075-3F55F76B28EB}"/>
              </a:ext>
            </a:extLst>
          </p:cNvPr>
          <p:cNvCxnSpPr>
            <a:cxnSpLocks/>
          </p:cNvCxnSpPr>
          <p:nvPr/>
        </p:nvCxnSpPr>
        <p:spPr>
          <a:xfrm flipV="1">
            <a:off x="606425" y="1191373"/>
            <a:ext cx="330291" cy="2121188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Łącznik prosty ze strzałką 43">
            <a:extLst>
              <a:ext uri="{FF2B5EF4-FFF2-40B4-BE49-F238E27FC236}">
                <a16:creationId xmlns:a16="http://schemas.microsoft.com/office/drawing/2014/main" id="{8604B675-6D53-14B5-E9DF-DA94F3985DB5}"/>
              </a:ext>
            </a:extLst>
          </p:cNvPr>
          <p:cNvCxnSpPr>
            <a:cxnSpLocks/>
          </p:cNvCxnSpPr>
          <p:nvPr/>
        </p:nvCxnSpPr>
        <p:spPr>
          <a:xfrm flipV="1">
            <a:off x="747453" y="1191373"/>
            <a:ext cx="7773857" cy="215341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Łącznik prosty ze strzałką 45">
            <a:extLst>
              <a:ext uri="{FF2B5EF4-FFF2-40B4-BE49-F238E27FC236}">
                <a16:creationId xmlns:a16="http://schemas.microsoft.com/office/drawing/2014/main" id="{03D5B2D1-A735-3662-53AC-88CF3BA843A3}"/>
              </a:ext>
            </a:extLst>
          </p:cNvPr>
          <p:cNvCxnSpPr>
            <a:cxnSpLocks/>
          </p:cNvCxnSpPr>
          <p:nvPr/>
        </p:nvCxnSpPr>
        <p:spPr>
          <a:xfrm>
            <a:off x="741094" y="3504720"/>
            <a:ext cx="6491477" cy="222751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Łącznik prosty ze strzałką 47">
            <a:extLst>
              <a:ext uri="{FF2B5EF4-FFF2-40B4-BE49-F238E27FC236}">
                <a16:creationId xmlns:a16="http://schemas.microsoft.com/office/drawing/2014/main" id="{AA4BA792-04C0-CE20-3307-603370493725}"/>
              </a:ext>
            </a:extLst>
          </p:cNvPr>
          <p:cNvCxnSpPr>
            <a:cxnSpLocks/>
          </p:cNvCxnSpPr>
          <p:nvPr/>
        </p:nvCxnSpPr>
        <p:spPr>
          <a:xfrm>
            <a:off x="747453" y="3546229"/>
            <a:ext cx="5221197" cy="718849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Łącznik prosty ze strzałką 49">
            <a:extLst>
              <a:ext uri="{FF2B5EF4-FFF2-40B4-BE49-F238E27FC236}">
                <a16:creationId xmlns:a16="http://schemas.microsoft.com/office/drawing/2014/main" id="{1F43F3F6-487D-17B6-A95A-1707F013A981}"/>
              </a:ext>
            </a:extLst>
          </p:cNvPr>
          <p:cNvCxnSpPr>
            <a:cxnSpLocks/>
          </p:cNvCxnSpPr>
          <p:nvPr/>
        </p:nvCxnSpPr>
        <p:spPr>
          <a:xfrm>
            <a:off x="747453" y="3577256"/>
            <a:ext cx="6281519" cy="102470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Łącznik prosty ze strzałką 51">
            <a:extLst>
              <a:ext uri="{FF2B5EF4-FFF2-40B4-BE49-F238E27FC236}">
                <a16:creationId xmlns:a16="http://schemas.microsoft.com/office/drawing/2014/main" id="{733DC559-3DB3-8328-ED02-40AC8EC43C11}"/>
              </a:ext>
            </a:extLst>
          </p:cNvPr>
          <p:cNvCxnSpPr>
            <a:cxnSpLocks/>
          </p:cNvCxnSpPr>
          <p:nvPr/>
        </p:nvCxnSpPr>
        <p:spPr>
          <a:xfrm>
            <a:off x="741094" y="3598675"/>
            <a:ext cx="2860236" cy="1212746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Łącznik prosty ze strzałką 55">
            <a:extLst>
              <a:ext uri="{FF2B5EF4-FFF2-40B4-BE49-F238E27FC236}">
                <a16:creationId xmlns:a16="http://schemas.microsoft.com/office/drawing/2014/main" id="{0181256E-52EA-34EA-1E4C-7D30F8768711}"/>
              </a:ext>
            </a:extLst>
          </p:cNvPr>
          <p:cNvCxnSpPr>
            <a:cxnSpLocks/>
          </p:cNvCxnSpPr>
          <p:nvPr/>
        </p:nvCxnSpPr>
        <p:spPr>
          <a:xfrm>
            <a:off x="738017" y="3946352"/>
            <a:ext cx="397399" cy="557131"/>
          </a:xfrm>
          <a:prstGeom prst="straightConnector1">
            <a:avLst/>
          </a:prstGeom>
          <a:ln w="28575">
            <a:solidFill>
              <a:srgbClr val="00B0F0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Łącznik prosty ze strzałką 58">
            <a:extLst>
              <a:ext uri="{FF2B5EF4-FFF2-40B4-BE49-F238E27FC236}">
                <a16:creationId xmlns:a16="http://schemas.microsoft.com/office/drawing/2014/main" id="{12B1293E-78C1-602D-6E33-813ACB8D2313}"/>
              </a:ext>
            </a:extLst>
          </p:cNvPr>
          <p:cNvCxnSpPr>
            <a:cxnSpLocks/>
          </p:cNvCxnSpPr>
          <p:nvPr/>
        </p:nvCxnSpPr>
        <p:spPr>
          <a:xfrm flipH="1" flipV="1">
            <a:off x="1344718" y="1143477"/>
            <a:ext cx="25765" cy="3340596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Łącznik prosty ze strzałką 60">
            <a:extLst>
              <a:ext uri="{FF2B5EF4-FFF2-40B4-BE49-F238E27FC236}">
                <a16:creationId xmlns:a16="http://schemas.microsoft.com/office/drawing/2014/main" id="{6F436B72-B1F8-FFC0-7258-23984B5DDBF0}"/>
              </a:ext>
            </a:extLst>
          </p:cNvPr>
          <p:cNvCxnSpPr>
            <a:cxnSpLocks/>
          </p:cNvCxnSpPr>
          <p:nvPr/>
        </p:nvCxnSpPr>
        <p:spPr>
          <a:xfrm flipV="1">
            <a:off x="1451173" y="1380829"/>
            <a:ext cx="7163270" cy="3122654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Łącznik prosty ze strzałką 62">
            <a:extLst>
              <a:ext uri="{FF2B5EF4-FFF2-40B4-BE49-F238E27FC236}">
                <a16:creationId xmlns:a16="http://schemas.microsoft.com/office/drawing/2014/main" id="{7B91D2E2-E269-147D-52B7-08C63FB990D3}"/>
              </a:ext>
            </a:extLst>
          </p:cNvPr>
          <p:cNvCxnSpPr/>
          <p:nvPr/>
        </p:nvCxnSpPr>
        <p:spPr>
          <a:xfrm flipV="1">
            <a:off x="1669271" y="3422727"/>
            <a:ext cx="2754124" cy="1080756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Łącznik prosty ze strzałką 64">
            <a:extLst>
              <a:ext uri="{FF2B5EF4-FFF2-40B4-BE49-F238E27FC236}">
                <a16:creationId xmlns:a16="http://schemas.microsoft.com/office/drawing/2014/main" id="{A8244579-EB2E-5A37-6E76-4A4F21766DD1}"/>
              </a:ext>
            </a:extLst>
          </p:cNvPr>
          <p:cNvCxnSpPr>
            <a:cxnSpLocks/>
          </p:cNvCxnSpPr>
          <p:nvPr/>
        </p:nvCxnSpPr>
        <p:spPr>
          <a:xfrm flipV="1">
            <a:off x="2512774" y="3552217"/>
            <a:ext cx="3252284" cy="943261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Łącznik prosty ze strzałką 66">
            <a:extLst>
              <a:ext uri="{FF2B5EF4-FFF2-40B4-BE49-F238E27FC236}">
                <a16:creationId xmlns:a16="http://schemas.microsoft.com/office/drawing/2014/main" id="{9BAECECC-2639-5439-A405-B283DFDE6C3E}"/>
              </a:ext>
            </a:extLst>
          </p:cNvPr>
          <p:cNvCxnSpPr>
            <a:cxnSpLocks/>
          </p:cNvCxnSpPr>
          <p:nvPr/>
        </p:nvCxnSpPr>
        <p:spPr>
          <a:xfrm flipV="1">
            <a:off x="3072561" y="3833416"/>
            <a:ext cx="4188741" cy="679510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Łącznik prosty ze strzałką 68">
            <a:extLst>
              <a:ext uri="{FF2B5EF4-FFF2-40B4-BE49-F238E27FC236}">
                <a16:creationId xmlns:a16="http://schemas.microsoft.com/office/drawing/2014/main" id="{CB4F99B1-16F6-A1AF-C97D-F5FC3B67321A}"/>
              </a:ext>
            </a:extLst>
          </p:cNvPr>
          <p:cNvCxnSpPr>
            <a:cxnSpLocks/>
            <a:endCxn id="28" idx="1"/>
          </p:cNvCxnSpPr>
          <p:nvPr/>
        </p:nvCxnSpPr>
        <p:spPr>
          <a:xfrm flipV="1">
            <a:off x="3585992" y="4323715"/>
            <a:ext cx="2399492" cy="247061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Łącznik prosty ze strzałką 70">
            <a:extLst>
              <a:ext uri="{FF2B5EF4-FFF2-40B4-BE49-F238E27FC236}">
                <a16:creationId xmlns:a16="http://schemas.microsoft.com/office/drawing/2014/main" id="{552C6BC1-BD8D-5847-B153-9CA883279992}"/>
              </a:ext>
            </a:extLst>
          </p:cNvPr>
          <p:cNvCxnSpPr>
            <a:cxnSpLocks/>
          </p:cNvCxnSpPr>
          <p:nvPr/>
        </p:nvCxnSpPr>
        <p:spPr>
          <a:xfrm>
            <a:off x="3553842" y="4653180"/>
            <a:ext cx="3475130" cy="0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Łącznik prosty ze strzałką 72">
            <a:extLst>
              <a:ext uri="{FF2B5EF4-FFF2-40B4-BE49-F238E27FC236}">
                <a16:creationId xmlns:a16="http://schemas.microsoft.com/office/drawing/2014/main" id="{D012A7F1-76DC-3CB9-A3BB-D040679C4D75}"/>
              </a:ext>
            </a:extLst>
          </p:cNvPr>
          <p:cNvCxnSpPr>
            <a:endCxn id="31" idx="1"/>
          </p:cNvCxnSpPr>
          <p:nvPr/>
        </p:nvCxnSpPr>
        <p:spPr>
          <a:xfrm>
            <a:off x="3115894" y="4809630"/>
            <a:ext cx="500431" cy="278635"/>
          </a:xfrm>
          <a:prstGeom prst="straightConnector1">
            <a:avLst/>
          </a:prstGeom>
          <a:ln w="12700">
            <a:solidFill>
              <a:schemeClr val="accent5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Obraz 14">
            <a:extLst>
              <a:ext uri="{FF2B5EF4-FFF2-40B4-BE49-F238E27FC236}">
                <a16:creationId xmlns:a16="http://schemas.microsoft.com/office/drawing/2014/main" id="{82C7950D-EDF5-F963-F326-D830144D8FD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66" y="3670301"/>
            <a:ext cx="774867" cy="266470"/>
          </a:xfrm>
          <a:prstGeom prst="rect">
            <a:avLst/>
          </a:prstGeom>
          <a:ln>
            <a:solidFill>
              <a:srgbClr val="FFC000"/>
            </a:solidFill>
          </a:ln>
        </p:spPr>
      </p:pic>
    </p:spTree>
    <p:extLst>
      <p:ext uri="{BB962C8B-B14F-4D97-AF65-F5344CB8AC3E}">
        <p14:creationId xmlns:p14="http://schemas.microsoft.com/office/powerpoint/2010/main" val="196735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B16B6A1D-A3EE-F6ED-6EB4-154BB5F30337}"/>
              </a:ext>
            </a:extLst>
          </p:cNvPr>
          <p:cNvSpPr txBox="1"/>
          <p:nvPr/>
        </p:nvSpPr>
        <p:spPr>
          <a:xfrm>
            <a:off x="1260488" y="133650"/>
            <a:ext cx="9932565" cy="55836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pl-PL" sz="3200" b="1" u="sng" dirty="0"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Wykaz odbiorców prądu z Farmy FV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pl-PL" sz="1400" dirty="0">
              <a:solidFill>
                <a:srgbClr val="00B05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Urząd Miasta i Gminy – Ratusz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Szkoła Podstawowa nr 1, Szkoła Podstawowa w Trzebieszowicach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Gminne z oddziałem żłobkowym, Liceum Ogólnokształcące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boisko Orlik, stadion miejski w Lądku-Zdroju, stadion wiejski w Trzebieszowicach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Centrum Kultury i Rekreacji, Biblioteka Gminna, Opieka Społeczna, Klub seniora, Klub Sportowy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Straż Miejska, monitoring miejski, parkingi, 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Stacja PKP – Gminny Inkubator Przedsiębiorczości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Ochotnicza Straż Pożarna: Remiza Lądek-Zdrój, Trzebieszowice, Konradów, Radochów, Skrzynka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 Zdrojowy, Teatr, Muszla Koncertowa, Stacje do ładowania pojazdów elektrycznych (2 szt.)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Arboretum w Lądku-Zdroju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Świetlice i place wiejskie – Orłowiec, Kąty Bystrzyckie, Lutynia, Stójków, Wójtówka, Radochów, Trzebieszowice, Skrzynka, Konradów</a:t>
            </a:r>
          </a:p>
          <a:p>
            <a:pPr marL="342900" lvl="0" indent="-342900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Lądeckie Usługi Komunalne, Oczyszczalnia ścieków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pl-PL" sz="1800" dirty="0"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Oświetlenie dróg, chodników gminy Lądek-Zdrój, parki uzdrowiskowe, place zabaw</a:t>
            </a:r>
          </a:p>
          <a:p>
            <a:pPr marL="285750" indent="-285750">
              <a:buFontTx/>
              <a:buChar char="-"/>
            </a:pPr>
            <a:endParaRPr lang="pl-PL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C533C9B-BCAA-A334-2BA8-9CF6A9B1C1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5495"/>
            <a:ext cx="12192000" cy="117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811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ole tekstowe 1">
            <a:extLst>
              <a:ext uri="{FF2B5EF4-FFF2-40B4-BE49-F238E27FC236}">
                <a16:creationId xmlns:a16="http://schemas.microsoft.com/office/drawing/2014/main" id="{586A2A86-2261-F94E-AFA9-D1DF1E3E82E6}"/>
              </a:ext>
            </a:extLst>
          </p:cNvPr>
          <p:cNvSpPr txBox="1"/>
          <p:nvPr/>
        </p:nvSpPr>
        <p:spPr>
          <a:xfrm>
            <a:off x="718908" y="798300"/>
            <a:ext cx="10865593" cy="44012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q"/>
            </a:pPr>
            <a:r>
              <a:rPr lang="pl-PL" sz="3600" b="1" dirty="0">
                <a:solidFill>
                  <a:srgbClr val="0070C0"/>
                </a:solidFill>
              </a:rPr>
              <a:t>Pożyczka z UE - </a:t>
            </a:r>
            <a:r>
              <a:rPr lang="pl-PL" sz="2800" b="1" dirty="0">
                <a:solidFill>
                  <a:srgbClr val="0070C0"/>
                </a:solidFill>
              </a:rPr>
              <a:t>odsetki 0,5% (na 15 lat)</a:t>
            </a:r>
            <a:r>
              <a:rPr lang="pl-PL" sz="3600" b="1" dirty="0">
                <a:solidFill>
                  <a:srgbClr val="0070C0"/>
                </a:solidFill>
              </a:rPr>
              <a:t>		3 000 000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pl-PL" sz="3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pl-PL" sz="3600" b="1" dirty="0">
                <a:solidFill>
                  <a:schemeClr val="tx2">
                    <a:lumMod val="75000"/>
                  </a:schemeClr>
                </a:solidFill>
              </a:rPr>
              <a:t>Dotacja z RFIL - I nabór </a:t>
            </a:r>
            <a:r>
              <a:rPr lang="pl-PL" sz="2800" b="1" dirty="0">
                <a:solidFill>
                  <a:schemeClr val="tx2">
                    <a:lumMod val="75000"/>
                  </a:schemeClr>
                </a:solidFill>
              </a:rPr>
              <a:t>(wrzesień 2020 r.)</a:t>
            </a:r>
            <a:r>
              <a:rPr lang="pl-PL" sz="3600" b="1" dirty="0">
                <a:solidFill>
                  <a:schemeClr val="tx2">
                    <a:lumMod val="75000"/>
                  </a:schemeClr>
                </a:solidFill>
              </a:rPr>
              <a:t>	1 087 180</a:t>
            </a:r>
          </a:p>
          <a:p>
            <a:pPr marL="571500" indent="-571500">
              <a:buFont typeface="Wingdings" panose="05000000000000000000" pitchFamily="2" charset="2"/>
              <a:buChar char="q"/>
            </a:pPr>
            <a:endParaRPr lang="pl-PL" sz="3600" b="1" dirty="0">
              <a:solidFill>
                <a:schemeClr val="accent6">
                  <a:lumMod val="75000"/>
                </a:schemeClr>
              </a:solidFill>
            </a:endParaRPr>
          </a:p>
          <a:p>
            <a:pPr marL="571500" indent="-571500">
              <a:buFont typeface="Wingdings" panose="05000000000000000000" pitchFamily="2" charset="2"/>
              <a:buChar char="q"/>
            </a:pPr>
            <a:r>
              <a:rPr lang="pl-PL" sz="3600" b="1" dirty="0">
                <a:solidFill>
                  <a:srgbClr val="00B050"/>
                </a:solidFill>
              </a:rPr>
              <a:t>Wkład własny GMINY	 			   432 898</a:t>
            </a:r>
          </a:p>
          <a:p>
            <a:endParaRPr lang="pl-PL" sz="3600" dirty="0"/>
          </a:p>
          <a:p>
            <a:r>
              <a:rPr lang="pl-PL" sz="3600" b="1" u="sng" dirty="0">
                <a:solidFill>
                  <a:srgbClr val="FF0000"/>
                </a:solidFill>
              </a:rPr>
              <a:t>Całościowy koszt budowy Farmy 1 MW	4 520 078</a:t>
            </a:r>
          </a:p>
          <a:p>
            <a:endParaRPr lang="pl-PL" sz="2800" dirty="0"/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EB67C166-17C8-0E14-D0B1-B990CF9309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45495"/>
            <a:ext cx="12192000" cy="1171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539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6991022F-0432-877A-1812-B787E5B735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906" y="271463"/>
            <a:ext cx="11244263" cy="632221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l-PL" sz="3500" b="1" dirty="0">
                <a:solidFill>
                  <a:srgbClr val="FFFF00"/>
                </a:solidFill>
              </a:rPr>
              <a:t>11 października 2022 r. w Lądku-Zdroju </a:t>
            </a:r>
          </a:p>
          <a:p>
            <a:pPr marL="0" indent="0" algn="ctr">
              <a:buNone/>
            </a:pPr>
            <a:r>
              <a:rPr lang="pl-PL" sz="2400" dirty="0">
                <a:solidFill>
                  <a:srgbClr val="FFFF00"/>
                </a:solidFill>
              </a:rPr>
              <a:t>została założona </a:t>
            </a:r>
          </a:p>
          <a:p>
            <a:pPr marL="0" indent="0" algn="ctr">
              <a:buNone/>
            </a:pPr>
            <a:r>
              <a:rPr lang="pl-PL" sz="3500" b="1" dirty="0">
                <a:solidFill>
                  <a:srgbClr val="FFFF00"/>
                </a:solidFill>
              </a:rPr>
              <a:t>Lądecka Spółdzielnia Energetyczna</a:t>
            </a:r>
            <a:r>
              <a:rPr lang="pl-PL" sz="3500" dirty="0">
                <a:solidFill>
                  <a:srgbClr val="FFFF00"/>
                </a:solidFill>
              </a:rPr>
              <a:t> </a:t>
            </a:r>
          </a:p>
          <a:p>
            <a:pPr marL="0" indent="0" algn="ctr">
              <a:buNone/>
            </a:pPr>
            <a:endParaRPr lang="pl-PL" sz="1600" b="1" dirty="0">
              <a:solidFill>
                <a:srgbClr val="C00000"/>
              </a:solidFill>
            </a:endParaRPr>
          </a:p>
          <a:p>
            <a:pPr marL="0" indent="0" algn="ctr">
              <a:buNone/>
            </a:pPr>
            <a:r>
              <a:rPr lang="pl-PL" sz="3800" b="1" dirty="0">
                <a:solidFill>
                  <a:srgbClr val="FFC000"/>
                </a:solidFill>
              </a:rPr>
              <a:t>Daniel Raczkiewicz – Prezes Zarządu LSE</a:t>
            </a:r>
            <a:endParaRPr lang="pl-PL" b="1" dirty="0">
              <a:solidFill>
                <a:srgbClr val="FFC000"/>
              </a:solidFill>
            </a:endParaRPr>
          </a:p>
          <a:p>
            <a:pPr marL="0" indent="0" algn="ctr">
              <a:buNone/>
            </a:pPr>
            <a:endParaRPr lang="pl-PL" dirty="0"/>
          </a:p>
          <a:p>
            <a:pPr marL="0" indent="0" algn="ctr">
              <a:buNone/>
            </a:pPr>
            <a:r>
              <a:rPr lang="pl-PL" dirty="0">
                <a:solidFill>
                  <a:srgbClr val="92D050"/>
                </a:solidFill>
              </a:rPr>
              <a:t>oraz członkowie Rady Nadzorczej LSE:</a:t>
            </a:r>
          </a:p>
          <a:p>
            <a:pPr lvl="1"/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Helena Kołodziej – Przewodnicząca – reprezentantka Gminy Lądek-Zdrój</a:t>
            </a:r>
          </a:p>
          <a:p>
            <a:pPr lvl="1"/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Magdalena </a:t>
            </a:r>
            <a:r>
              <a:rPr lang="pl-PL" dirty="0" err="1">
                <a:solidFill>
                  <a:schemeClr val="accent2">
                    <a:lumMod val="40000"/>
                    <a:lumOff val="60000"/>
                  </a:schemeClr>
                </a:solidFill>
              </a:rPr>
              <a:t>Gordziejewska</a:t>
            </a:r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 – reprezentantka LUK Sp. z o.o.</a:t>
            </a:r>
          </a:p>
          <a:p>
            <a:pPr lvl="1"/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Justyna Górna – reprezentantka LUK Sp. z o.o.</a:t>
            </a:r>
          </a:p>
          <a:p>
            <a:pPr lvl="1"/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Michał Pietkiewicz – reprezentant CKiR Lądek-Zdrój</a:t>
            </a:r>
          </a:p>
          <a:p>
            <a:pPr lvl="1"/>
            <a:r>
              <a:rPr lang="pl-PL" dirty="0">
                <a:solidFill>
                  <a:schemeClr val="accent2">
                    <a:lumMod val="40000"/>
                    <a:lumOff val="60000"/>
                  </a:schemeClr>
                </a:solidFill>
              </a:rPr>
              <a:t>Grzegorz Szczygieł - reprezentant Gminy Lądek-Zdrój</a:t>
            </a: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2" name="Obraz 1">
            <a:extLst>
              <a:ext uri="{FF2B5EF4-FFF2-40B4-BE49-F238E27FC236}">
                <a16:creationId xmlns:a16="http://schemas.microsoft.com/office/drawing/2014/main" id="{B29AE38B-20CF-E852-4F6C-E7E46E3E885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1470" y="4679325"/>
            <a:ext cx="2602824" cy="1813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091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>
            <a:extLst>
              <a:ext uri="{FF2B5EF4-FFF2-40B4-BE49-F238E27FC236}">
                <a16:creationId xmlns:a16="http://schemas.microsoft.com/office/drawing/2014/main" id="{18FCB562-CCFE-4429-9EC5-BE23483696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1911" y="374072"/>
            <a:ext cx="8608678" cy="6373091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443A7B9B-C38E-8F5F-B530-BECE11BFEB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88730" y="5195454"/>
            <a:ext cx="1517357" cy="1403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090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>
            <a:extLst>
              <a:ext uri="{FF2B5EF4-FFF2-40B4-BE49-F238E27FC236}">
                <a16:creationId xmlns:a16="http://schemas.microsoft.com/office/drawing/2014/main" id="{7B4CEB96-6C24-A3BC-F1CC-21F2B8F508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244" y="1856180"/>
            <a:ext cx="10668424" cy="9293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l-PL"/>
          </a:p>
        </p:txBody>
      </p:sp>
      <p:pic>
        <p:nvPicPr>
          <p:cNvPr id="2052" name="Obraz 1">
            <a:extLst>
              <a:ext uri="{FF2B5EF4-FFF2-40B4-BE49-F238E27FC236}">
                <a16:creationId xmlns:a16="http://schemas.microsoft.com/office/drawing/2014/main" id="{7C70DDD0-3B0D-90D6-E158-766DE116A3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27" y="124629"/>
            <a:ext cx="1392255" cy="1236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6">
            <a:extLst>
              <a:ext uri="{FF2B5EF4-FFF2-40B4-BE49-F238E27FC236}">
                <a16:creationId xmlns:a16="http://schemas.microsoft.com/office/drawing/2014/main" id="{F222B9E8-F4C1-2BB0-E38E-1A4FAF458D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62781" y="-176192"/>
            <a:ext cx="11074466" cy="70326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3800" b="1" i="0" u="none" strike="noStrike" cap="none" normalizeH="0" baseline="0" dirty="0">
                <a:ln>
                  <a:noFill/>
                </a:ln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PLAN GMINY LĄDEK-ZDRÓJ </a:t>
            </a:r>
            <a:r>
              <a:rPr kumimoji="0" lang="pl-PL" altLang="pl-PL" sz="2400" b="1" i="0" u="none" strike="noStrike" cap="none" normalizeH="0" baseline="0" dirty="0">
                <a:ln>
                  <a:noFill/>
                </a:ln>
                <a:solidFill>
                  <a:srgbClr val="2F5496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lata </a:t>
            </a:r>
            <a:r>
              <a:rPr kumimoji="0" lang="pl-PL" altLang="pl-PL" sz="44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2023/2024</a:t>
            </a:r>
            <a:endParaRPr kumimoji="0" lang="pl-PL" altLang="pl-PL" sz="4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2000" b="1" i="0" u="sng" strike="noStrike" cap="none" normalizeH="0" baseline="0" dirty="0">
                <a:ln>
                  <a:noFill/>
                </a:ln>
                <a:solidFill>
                  <a:srgbClr val="00B05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ramach LĄDECKIEJ SPÓŁDZIELNI ENERGETYCZNEJ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l-PL" altLang="pl-PL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Urząd Miasta i Gminy – Ratusz –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Szkoła Podstawowa nr 1 -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Szkoła Podstawowa w Trzebieszowicach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węglowego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Przedszkole Gminne z oddziałem żłobkowym –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zasilenie pomp ciepła i urządzeń elektrycznych kuchni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Liceum Ogólnokształcące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boisko Orlik, stadion miejski w </a:t>
            </a:r>
            <a:r>
              <a:rPr kumimoji="0" lang="pl-PL" altLang="pl-PL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Lądku-Zdroju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stadion wiejski w Trzebieszowicach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oświetlenie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Centrum Kultury i Rekreacji, Biblioteka Gminna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sieciowego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Opieka Społeczna, Klub seniora, Klub Sportowy TROJAN,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Straż Miejska, monitoring miejski, Parkingi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zasilanie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Stacja PKP – Gminny Inkubator Przedsiębiorczości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Ochotnicza Straż Pożarna: remizy Lądek-Zdrój, Trzebieszowice, Konradów, Radochów, Skrzynka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 ciepła 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Dom Zdrojowy, Teatr, Muszla Koncertowa (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oświetlenie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pompy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Stacje do ładowania pojazdów elektrycznych (2 szt.), Arboretum w </a:t>
            </a:r>
            <a:r>
              <a:rPr kumimoji="0" lang="pl-PL" altLang="pl-PL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Lądku-Zdroju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oświetlenie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Świetlice i place wiejskie – Orłowiec, Kąty Bystrzyckie, Lutynia, </a:t>
            </a:r>
            <a:r>
              <a:rPr kumimoji="0" lang="pl-PL" altLang="pl-PL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Stójków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Wójtówka, Radochów –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pompa ciepła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Trzebieszowice –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pompa ciepła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Skrzynka –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pompa ciepła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Konradów –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pompa ciepła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Lądeckie Usługi Komunalne, Oczyszczalnia ścieków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instalacja pomp ciepła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0070C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miejsce ogrzewania gazowego i na drewno, zakup urządzeń i pojazdów komunalnych na prąd.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Mieszkania komunalne i socjalne (ilość: ok. 400) - </a:t>
            </a: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instalacja pomp ciepła oraz paneli na podczerwień i podgrzewaczy wody</a:t>
            </a:r>
            <a:endParaRPr kumimoji="0" lang="pl-PL" altLang="pl-PL" sz="7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pitchFamily="2" charset="2"/>
              <a:buChar char="§"/>
              <a:tabLst/>
            </a:pPr>
            <a:r>
              <a:rPr kumimoji="0" lang="pl-PL" altLang="pl-PL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Oświetlenie dróg, chodników gminy Lądek-Zdrój, parki uzdrowiskowe, place zabaw</a:t>
            </a:r>
          </a:p>
        </p:txBody>
      </p:sp>
    </p:spTree>
    <p:extLst>
      <p:ext uri="{BB962C8B-B14F-4D97-AF65-F5344CB8AC3E}">
        <p14:creationId xmlns:p14="http://schemas.microsoft.com/office/powerpoint/2010/main" val="429121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6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</TotalTime>
  <Words>1078</Words>
  <Application>Microsoft Office PowerPoint</Application>
  <PresentationFormat>Panoramiczny</PresentationFormat>
  <Paragraphs>123</Paragraphs>
  <Slides>15</Slides>
  <Notes>1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Symbol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Romek Kaczmarczyk</dc:creator>
  <cp:lastModifiedBy>Roman Kaczmarczyk</cp:lastModifiedBy>
  <cp:revision>62</cp:revision>
  <dcterms:created xsi:type="dcterms:W3CDTF">2023-09-24T16:08:38Z</dcterms:created>
  <dcterms:modified xsi:type="dcterms:W3CDTF">2023-11-15T13:44:35Z</dcterms:modified>
</cp:coreProperties>
</file>