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7" r:id="rId2"/>
    <p:sldId id="522" r:id="rId3"/>
    <p:sldId id="487" r:id="rId4"/>
    <p:sldId id="531" r:id="rId5"/>
    <p:sldId id="530" r:id="rId6"/>
    <p:sldId id="532" r:id="rId7"/>
    <p:sldId id="533" r:id="rId8"/>
    <p:sldId id="528" r:id="rId9"/>
    <p:sldId id="489" r:id="rId10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84E"/>
    <a:srgbClr val="122C35"/>
    <a:srgbClr val="F3C8A8"/>
    <a:srgbClr val="4A8522"/>
    <a:srgbClr val="424545"/>
    <a:srgbClr val="172D36"/>
    <a:srgbClr val="FAAF31"/>
    <a:srgbClr val="F28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8AB9C0-7EDB-4089-85D7-E9DADF094FDA}" v="22" dt="2023-11-16T08:47:23.37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041"/>
    <p:restoredTop sz="96433" autoAdjust="0"/>
  </p:normalViewPr>
  <p:slideViewPr>
    <p:cSldViewPr snapToGrid="0" snapToObjects="1">
      <p:cViewPr varScale="1">
        <p:scale>
          <a:sx n="107" d="100"/>
          <a:sy n="107" d="100"/>
        </p:scale>
        <p:origin x="97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energynatpl-my.sharepoint.com/personal/dr_en2_pl/Documents/Dokumenty/Dysk%20C%20maj%202023/2022%20ARCHIV/RENE/SE_MERIT_ORDER_FINAL_LSE%202023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energynatpl-my.sharepoint.com/personal/dr_en2_pl/Documents/Dokumenty/Dysk%20C%20maj%202023/2022%20ARCHIV/RENE/SE_MERIT_ORDER_FINAL_LSE%202023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r>
              <a:rPr lang="pl-PL" sz="1200">
                <a:solidFill>
                  <a:schemeClr val="tx1"/>
                </a:solidFill>
                <a:latin typeface="+mj-lt"/>
              </a:rPr>
              <a:t>BILANS SE</a:t>
            </a:r>
            <a:r>
              <a:rPr lang="pl-PL" sz="1200" baseline="0">
                <a:solidFill>
                  <a:schemeClr val="tx1"/>
                </a:solidFill>
                <a:latin typeface="+mj-lt"/>
              </a:rPr>
              <a:t> - miesięczne ilości energii</a:t>
            </a:r>
            <a:endParaRPr lang="pl-PL" sz="1200">
              <a:solidFill>
                <a:schemeClr val="tx1"/>
              </a:solidFill>
              <a:latin typeface="+mj-lt"/>
            </a:endParaRPr>
          </a:p>
        </c:rich>
      </c:tx>
      <c:layout>
        <c:manualLayout>
          <c:xMode val="edge"/>
          <c:yMode val="edge"/>
          <c:x val="0.3801507135063108"/>
          <c:y val="2.608858203421096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/>
              </a:solidFill>
              <a:latin typeface="+mj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7.5232117112121549E-2"/>
          <c:y val="0.13370242398083018"/>
          <c:w val="0.9041106058925733"/>
          <c:h val="0.77049019864776924"/>
        </c:manualLayout>
      </c:layout>
      <c:barChart>
        <c:barDir val="col"/>
        <c:grouping val="clustered"/>
        <c:varyColors val="0"/>
        <c:ser>
          <c:idx val="0"/>
          <c:order val="0"/>
          <c:tx>
            <c:v>Zużycie</c:v>
          </c:tx>
          <c:spPr>
            <a:gradFill>
              <a:gsLst>
                <a:gs pos="100000">
                  <a:schemeClr val="bg2">
                    <a:lumMod val="25000"/>
                  </a:schemeClr>
                </a:gs>
                <a:gs pos="7000">
                  <a:schemeClr val="bg1"/>
                </a:gs>
              </a:gsLst>
              <a:path path="circle">
                <a:fillToRect l="100000" t="100000"/>
              </a:path>
            </a:gradFill>
            <a:ln>
              <a:solidFill>
                <a:schemeClr val="bg2">
                  <a:lumMod val="25000"/>
                </a:schemeClr>
              </a:solidFill>
            </a:ln>
            <a:effectLst/>
          </c:spPr>
          <c:invertIfNegative val="0"/>
          <c:cat>
            <c:strRef>
              <c:f>'[SE_MERIT_ORDER_FINAL_LSE 2023.xlsx] W1'!$B$175:$B$186</c:f>
              <c:strCache>
                <c:ptCount val="12"/>
                <c:pt idx="0">
                  <c:v>Styczeń</c:v>
                </c:pt>
                <c:pt idx="1">
                  <c:v>Luty</c:v>
                </c:pt>
                <c:pt idx="2">
                  <c:v>Marzec</c:v>
                </c:pt>
                <c:pt idx="3">
                  <c:v>Kwiecień</c:v>
                </c:pt>
                <c:pt idx="4">
                  <c:v>Maj</c:v>
                </c:pt>
                <c:pt idx="5">
                  <c:v>Czerwiec</c:v>
                </c:pt>
                <c:pt idx="6">
                  <c:v>Lipiec</c:v>
                </c:pt>
                <c:pt idx="7">
                  <c:v>Sierpień</c:v>
                </c:pt>
                <c:pt idx="8">
                  <c:v>Wrzesień</c:v>
                </c:pt>
                <c:pt idx="9">
                  <c:v>Październik</c:v>
                </c:pt>
                <c:pt idx="10">
                  <c:v>Listopad</c:v>
                </c:pt>
                <c:pt idx="11">
                  <c:v>Grudzień</c:v>
                </c:pt>
              </c:strCache>
            </c:strRef>
          </c:cat>
          <c:val>
            <c:numRef>
              <c:f>'[SE_MERIT_ORDER_FINAL_LSE 2023.xlsx]Bilans Profili'!$E$5:$E$16</c:f>
              <c:numCache>
                <c:formatCode>#,##0</c:formatCode>
                <c:ptCount val="12"/>
                <c:pt idx="0">
                  <c:v>129964.23456002068</c:v>
                </c:pt>
                <c:pt idx="1">
                  <c:v>108748.47799581225</c:v>
                </c:pt>
                <c:pt idx="2">
                  <c:v>107342.87896358874</c:v>
                </c:pt>
                <c:pt idx="3">
                  <c:v>90312.035920246519</c:v>
                </c:pt>
                <c:pt idx="4">
                  <c:v>82796.020194093144</c:v>
                </c:pt>
                <c:pt idx="5">
                  <c:v>73263.681361519542</c:v>
                </c:pt>
                <c:pt idx="6">
                  <c:v>77045.254711573391</c:v>
                </c:pt>
                <c:pt idx="7">
                  <c:v>85112.4227086295</c:v>
                </c:pt>
                <c:pt idx="8">
                  <c:v>96031.637214745089</c:v>
                </c:pt>
                <c:pt idx="9">
                  <c:v>109994.19820791449</c:v>
                </c:pt>
                <c:pt idx="10">
                  <c:v>109412.82254577844</c:v>
                </c:pt>
                <c:pt idx="11">
                  <c:v>128421.33561607459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B31-421A-BABC-34F62FADDCAA}"/>
            </c:ext>
          </c:extLst>
        </c:ser>
        <c:ser>
          <c:idx val="2"/>
          <c:order val="2"/>
          <c:tx>
            <c:v>Nadwyżka do sieci</c:v>
          </c:tx>
          <c:spPr>
            <a:solidFill>
              <a:schemeClr val="accent1">
                <a:lumMod val="50000"/>
              </a:schemeClr>
            </a:solidFill>
            <a:ln w="6350">
              <a:noFill/>
              <a:prstDash val="dash"/>
            </a:ln>
            <a:effectLst/>
          </c:spPr>
          <c:invertIfNegative val="0"/>
          <c:cat>
            <c:strRef>
              <c:f>'[SE_MERIT_ORDER_FINAL_LSE 2023.xlsx] W1'!$B$175:$B$186</c:f>
              <c:strCache>
                <c:ptCount val="12"/>
                <c:pt idx="0">
                  <c:v>Styczeń</c:v>
                </c:pt>
                <c:pt idx="1">
                  <c:v>Luty</c:v>
                </c:pt>
                <c:pt idx="2">
                  <c:v>Marzec</c:v>
                </c:pt>
                <c:pt idx="3">
                  <c:v>Kwiecień</c:v>
                </c:pt>
                <c:pt idx="4">
                  <c:v>Maj</c:v>
                </c:pt>
                <c:pt idx="5">
                  <c:v>Czerwiec</c:v>
                </c:pt>
                <c:pt idx="6">
                  <c:v>Lipiec</c:v>
                </c:pt>
                <c:pt idx="7">
                  <c:v>Sierpień</c:v>
                </c:pt>
                <c:pt idx="8">
                  <c:v>Wrzesień</c:v>
                </c:pt>
                <c:pt idx="9">
                  <c:v>Październik</c:v>
                </c:pt>
                <c:pt idx="10">
                  <c:v>Listopad</c:v>
                </c:pt>
                <c:pt idx="11">
                  <c:v>Grudzień</c:v>
                </c:pt>
              </c:strCache>
            </c:strRef>
          </c:cat>
          <c:val>
            <c:numRef>
              <c:f>'[SE_MERIT_ORDER_FINAL_LSE 2023.xlsx]Bilans Profili'!$G$5:$G$16</c:f>
              <c:numCache>
                <c:formatCode>#,##0</c:formatCode>
                <c:ptCount val="12"/>
                <c:pt idx="0">
                  <c:v>-3251.8340196843551</c:v>
                </c:pt>
                <c:pt idx="1">
                  <c:v>-8696.9097339926047</c:v>
                </c:pt>
                <c:pt idx="2">
                  <c:v>-58237.351633229715</c:v>
                </c:pt>
                <c:pt idx="3">
                  <c:v>-80052.779672461082</c:v>
                </c:pt>
                <c:pt idx="4">
                  <c:v>-119591.92441248443</c:v>
                </c:pt>
                <c:pt idx="5">
                  <c:v>-116524.04016202565</c:v>
                </c:pt>
                <c:pt idx="6">
                  <c:v>-104886.11550255561</c:v>
                </c:pt>
                <c:pt idx="7">
                  <c:v>-109442.14992111153</c:v>
                </c:pt>
                <c:pt idx="8">
                  <c:v>-98765.860374989177</c:v>
                </c:pt>
                <c:pt idx="9">
                  <c:v>-40153.473361766773</c:v>
                </c:pt>
                <c:pt idx="10">
                  <c:v>-7657.279344567055</c:v>
                </c:pt>
                <c:pt idx="11" formatCode="0">
                  <c:v>-7631.914744927657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DB31-421A-BABC-34F62FADDCAA}"/>
            </c:ext>
          </c:extLst>
        </c:ser>
        <c:ser>
          <c:idx val="3"/>
          <c:order val="3"/>
          <c:tx>
            <c:v>Pobór z sieci z PV</c:v>
          </c:tx>
          <c:spPr>
            <a:gradFill>
              <a:gsLst>
                <a:gs pos="89000">
                  <a:srgbClr val="0070C0"/>
                </a:gs>
                <a:gs pos="7000">
                  <a:schemeClr val="bg1"/>
                </a:gs>
              </a:gsLst>
              <a:path path="circle">
                <a:fillToRect l="100000" t="100000"/>
              </a:path>
            </a:gradFill>
            <a:ln>
              <a:solidFill>
                <a:schemeClr val="tx1"/>
              </a:solidFill>
            </a:ln>
            <a:effectLst/>
          </c:spPr>
          <c:invertIfNegative val="0"/>
          <c:val>
            <c:numRef>
              <c:f>'[SE_MERIT_ORDER_FINAL_LSE 2023.xlsx]Bilans Profili'!$H$5:$H$16</c:f>
              <c:numCache>
                <c:formatCode>#,##0</c:formatCode>
                <c:ptCount val="12"/>
                <c:pt idx="0">
                  <c:v>123431.85301318277</c:v>
                </c:pt>
                <c:pt idx="1">
                  <c:v>96265.988746979274</c:v>
                </c:pt>
                <c:pt idx="2">
                  <c:v>86276.658738101018</c:v>
                </c:pt>
                <c:pt idx="3">
                  <c:v>65904.039473469442</c:v>
                </c:pt>
                <c:pt idx="4">
                  <c:v>54854.190314121028</c:v>
                </c:pt>
                <c:pt idx="5">
                  <c:v>43854.279650693774</c:v>
                </c:pt>
                <c:pt idx="6">
                  <c:v>47656.167690058654</c:v>
                </c:pt>
                <c:pt idx="7">
                  <c:v>56619.772125392963</c:v>
                </c:pt>
                <c:pt idx="8">
                  <c:v>70694.552969803219</c:v>
                </c:pt>
                <c:pt idx="9">
                  <c:v>91253.085950278284</c:v>
                </c:pt>
                <c:pt idx="10">
                  <c:v>98773.704481619963</c:v>
                </c:pt>
                <c:pt idx="11" formatCode="0">
                  <c:v>117752.33973009196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DB31-421A-BABC-34F62FADDC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-967776512"/>
        <c:axId val="-967775424"/>
      </c:barChart>
      <c:lineChart>
        <c:grouping val="standard"/>
        <c:varyColors val="0"/>
        <c:ser>
          <c:idx val="1"/>
          <c:order val="1"/>
          <c:tx>
            <c:v>Produkcja</c:v>
          </c:tx>
          <c:spPr>
            <a:ln w="28575" cap="rnd">
              <a:solidFill>
                <a:srgbClr val="008080"/>
              </a:solidFill>
              <a:round/>
            </a:ln>
            <a:effectLst/>
          </c:spPr>
          <c:marker>
            <c:symbol val="none"/>
          </c:marker>
          <c:cat>
            <c:strRef>
              <c:f>'[SE_MERIT_ORDER_FINAL_LSE 2023.xlsx] W1'!$B$175:$B$186</c:f>
              <c:strCache>
                <c:ptCount val="12"/>
                <c:pt idx="0">
                  <c:v>Styczeń</c:v>
                </c:pt>
                <c:pt idx="1">
                  <c:v>Luty</c:v>
                </c:pt>
                <c:pt idx="2">
                  <c:v>Marzec</c:v>
                </c:pt>
                <c:pt idx="3">
                  <c:v>Kwiecień</c:v>
                </c:pt>
                <c:pt idx="4">
                  <c:v>Maj</c:v>
                </c:pt>
                <c:pt idx="5">
                  <c:v>Czerwiec</c:v>
                </c:pt>
                <c:pt idx="6">
                  <c:v>Lipiec</c:v>
                </c:pt>
                <c:pt idx="7">
                  <c:v>Sierpień</c:v>
                </c:pt>
                <c:pt idx="8">
                  <c:v>Wrzesień</c:v>
                </c:pt>
                <c:pt idx="9">
                  <c:v>Październik</c:v>
                </c:pt>
                <c:pt idx="10">
                  <c:v>Listopad</c:v>
                </c:pt>
                <c:pt idx="11">
                  <c:v>Grudzień</c:v>
                </c:pt>
              </c:strCache>
            </c:strRef>
          </c:cat>
          <c:val>
            <c:numRef>
              <c:f>'[SE_MERIT_ORDER_FINAL_LSE 2023.xlsx]Bilans Profili'!$F$5:$F$16</c:f>
              <c:numCache>
                <c:formatCode>#,##0</c:formatCode>
                <c:ptCount val="12"/>
                <c:pt idx="0">
                  <c:v>9784.2155665221308</c:v>
                </c:pt>
                <c:pt idx="1">
                  <c:v>21179.398982825565</c:v>
                </c:pt>
                <c:pt idx="2">
                  <c:v>79303.571858717696</c:v>
                </c:pt>
                <c:pt idx="3">
                  <c:v>104460.77611923806</c:v>
                </c:pt>
                <c:pt idx="4">
                  <c:v>147533.75429245658</c:v>
                </c:pt>
                <c:pt idx="5">
                  <c:v>145933.44187285154</c:v>
                </c:pt>
                <c:pt idx="6">
                  <c:v>134275.20252407042</c:v>
                </c:pt>
                <c:pt idx="7">
                  <c:v>137934.80050434815</c:v>
                </c:pt>
                <c:pt idx="8">
                  <c:v>124102.94461993099</c:v>
                </c:pt>
                <c:pt idx="9">
                  <c:v>58894.585619403013</c:v>
                </c:pt>
                <c:pt idx="10">
                  <c:v>18296.39740872569</c:v>
                </c:pt>
                <c:pt idx="11" formatCode="0">
                  <c:v>18300.910630910181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DB31-421A-BABC-34F62FADDCAA}"/>
            </c:ext>
          </c:extLst>
        </c:ser>
        <c:ser>
          <c:idx val="4"/>
          <c:order val="4"/>
          <c:tx>
            <c:v>Auto-konsumpcja</c:v>
          </c:tx>
          <c:spPr>
            <a:ln w="28575" cap="rnd">
              <a:solidFill>
                <a:schemeClr val="accent5"/>
              </a:solidFill>
              <a:round/>
            </a:ln>
            <a:effectLst/>
          </c:spPr>
          <c:marker>
            <c:symbol val="none"/>
          </c:marker>
          <c:val>
            <c:numRef>
              <c:f>'[SE_MERIT_ORDER_FINAL_LSE 2023.xlsx]WYNIKI'!$H$144:$H$155</c:f>
              <c:numCache>
                <c:formatCode>#,##0</c:formatCode>
                <c:ptCount val="12"/>
                <c:pt idx="0">
                  <c:v>6532.3815468377761</c:v>
                </c:pt>
                <c:pt idx="1">
                  <c:v>12482.489248832961</c:v>
                </c:pt>
                <c:pt idx="2">
                  <c:v>21066.220225487981</c:v>
                </c:pt>
                <c:pt idx="3">
                  <c:v>24407.996446776975</c:v>
                </c:pt>
                <c:pt idx="4">
                  <c:v>27941.829879972152</c:v>
                </c:pt>
                <c:pt idx="5">
                  <c:v>29409.401710825899</c:v>
                </c:pt>
                <c:pt idx="6">
                  <c:v>29389.087021514817</c:v>
                </c:pt>
                <c:pt idx="7">
                  <c:v>28492.650583236624</c:v>
                </c:pt>
                <c:pt idx="8">
                  <c:v>25337.084244941812</c:v>
                </c:pt>
                <c:pt idx="9">
                  <c:v>18741.11225763624</c:v>
                </c:pt>
                <c:pt idx="10">
                  <c:v>10639.118064158636</c:v>
                </c:pt>
                <c:pt idx="11">
                  <c:v>10668.995885982524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DB31-421A-BABC-34F62FADDC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-967776512"/>
        <c:axId val="-967775424"/>
      </c:lineChart>
      <c:catAx>
        <c:axId val="-9677765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6350" cap="flat" cmpd="sng" algn="ctr">
            <a:solidFill>
              <a:schemeClr val="accent1">
                <a:lumMod val="5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pl-PL"/>
          </a:p>
        </c:txPr>
        <c:crossAx val="-967775424"/>
        <c:crosses val="autoZero"/>
        <c:auto val="1"/>
        <c:lblAlgn val="ctr"/>
        <c:lblOffset val="100"/>
        <c:noMultiLvlLbl val="0"/>
      </c:catAx>
      <c:valAx>
        <c:axId val="-9677754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>
                  <a:lumMod val="85000"/>
                </a:schemeClr>
              </a:solidFill>
              <a:round/>
            </a:ln>
            <a:effectLst/>
          </c:spPr>
        </c:majorGridlines>
        <c:numFmt formatCode="#,##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00" b="0" i="0" u="none" strike="noStrike" kern="1200" baseline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pPr>
            <a:endParaRPr lang="pl-PL"/>
          </a:p>
        </c:txPr>
        <c:crossAx val="-967776512"/>
        <c:crosses val="autoZero"/>
        <c:crossBetween val="between"/>
      </c:valAx>
      <c:spPr>
        <a:noFill/>
        <a:ln>
          <a:solidFill>
            <a:schemeClr val="tx1"/>
          </a:solidFill>
        </a:ln>
        <a:effectLst/>
      </c:spPr>
    </c:plotArea>
    <c:legend>
      <c:legendPos val="b"/>
      <c:layout>
        <c:manualLayout>
          <c:xMode val="edge"/>
          <c:yMode val="edge"/>
          <c:x val="0.14697994518640972"/>
          <c:y val="0.9372522888447673"/>
          <c:w val="0.85301999508312132"/>
          <c:h val="6.274766043754828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pl-PL"/>
        </a:p>
      </c:txPr>
    </c:legend>
    <c:plotVisOnly val="1"/>
    <c:dispBlanksAs val="gap"/>
    <c:showDLblsOverMax val="0"/>
  </c:chart>
  <c:spPr>
    <a:solidFill>
      <a:schemeClr val="bg1">
        <a:lumMod val="85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  <a:scene3d>
      <a:camera prst="orthographicFront"/>
      <a:lightRig rig="threePt" dir="t"/>
    </a:scene3d>
    <a:sp3d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2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 sz="1200"/>
              <a:t>Wskaźniki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solidFill>
              <a:schemeClr val="tx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pl-PL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'[SE_MERIT_ORDER_FINAL_LSE 2023.xlsx]ANALIZA SE'!$B$33:$G$34</c:f>
              <c:strCache>
                <c:ptCount val="2"/>
                <c:pt idx="0">
                  <c:v>Wskażnik auto-konsumpcji w SE</c:v>
                </c:pt>
                <c:pt idx="1">
                  <c:v>Wskażnik samowystarczalności w SE</c:v>
                </c:pt>
              </c:strCache>
            </c:strRef>
          </c:cat>
          <c:val>
            <c:numRef>
              <c:f>'[SE_MERIT_ORDER_FINAL_LSE 2023.xlsx]ANALIZA SE'!$H$33:$H$34</c:f>
              <c:numCache>
                <c:formatCode>0.00%</c:formatCode>
                <c:ptCount val="2"/>
                <c:pt idx="0">
                  <c:v>0.20452199902056839</c:v>
                </c:pt>
                <c:pt idx="1">
                  <c:v>0.83441459558010866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8DF-4BB1-903C-4697A78B536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967778144"/>
        <c:axId val="-967779232"/>
      </c:barChart>
      <c:catAx>
        <c:axId val="-9677781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-967779232"/>
        <c:crosses val="autoZero"/>
        <c:auto val="1"/>
        <c:lblAlgn val="ctr"/>
        <c:lblOffset val="100"/>
        <c:noMultiLvlLbl val="0"/>
      </c:catAx>
      <c:valAx>
        <c:axId val="-9677792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-967778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>
        <a:lumMod val="95000"/>
      </a:schemeClr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C6FE5C-1DDE-FF47-9364-D77C2A6B9037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939F91-DB2B-B446-8C81-FFFD895732CE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8474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39F91-DB2B-B446-8C81-FFFD895732CE}" type="slidenum">
              <a:rPr lang="pl-PL" smtClean="0"/>
              <a:t>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73802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39F91-DB2B-B446-8C81-FFFD895732CE}" type="slidenum">
              <a:rPr lang="pl-PL" smtClean="0"/>
              <a:t>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40141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39F91-DB2B-B446-8C81-FFFD895732CE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1710120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39F91-DB2B-B446-8C81-FFFD895732CE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2264099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39F91-DB2B-B446-8C81-FFFD895732CE}" type="slidenum">
              <a:rPr lang="pl-PL" smtClean="0"/>
              <a:t>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072909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8939F91-DB2B-B446-8C81-FFFD895732CE}" type="slidenum">
              <a:rPr lang="pl-PL" smtClean="0"/>
              <a:t>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568508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13DE9C4-B3B2-E54E-AE19-48965B4EFEF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B65B7DFA-6D22-7F4A-A4BF-0F2484E1CC4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57E2B42-6F6A-A04E-9BF1-C57D66B79D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43CA0F3-781F-284C-BDC0-D2A1C8366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2C15BC8-75AF-5E41-8074-08A19EA08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50376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7E48B1D-F36B-404B-87CA-60B95F8A7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3423077-4C9B-F949-A4D8-54A7BCED944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D6C3552-7333-9645-A06C-64790C25D0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0FAB4E6-9CAE-3F43-851B-AEA06125E2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7ECB81D-649C-9141-9D59-60312FA2C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71892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A916C4D-0113-C749-A282-6EA7E64634D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622E3E5-273B-BE45-9785-4FAF4DD902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160D1F9-4C20-5244-B564-F22863DF8F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4890C3EB-0ED0-4443-B947-68E057BF43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14118F2-0E62-E84E-90E7-0D476BA601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99825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REAK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icture Placeholder 8"/>
          <p:cNvSpPr>
            <a:spLocks noGrp="1"/>
          </p:cNvSpPr>
          <p:nvPr>
            <p:ph type="pic" idx="13"/>
          </p:nvPr>
        </p:nvSpPr>
        <p:spPr>
          <a:xfrm>
            <a:off x="0" y="0"/>
            <a:ext cx="6079426" cy="6858000"/>
          </a:xfrm>
          <a:prstGeom prst="rect">
            <a:avLst/>
          </a:prstGeom>
        </p:spPr>
        <p:txBody>
          <a:bodyPr lIns="91439" tIns="45719" rIns="91439" bIns="45719"/>
          <a:lstStyle/>
          <a:p>
            <a:endParaRPr/>
          </a:p>
        </p:txBody>
      </p:sp>
      <p:sp>
        <p:nvSpPr>
          <p:cNvPr id="5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23741539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CC51A61-9E52-644E-9D3A-066A1360D0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3618C237-8393-6B4A-918D-82D33FA877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DE66031-C60A-2442-B513-F1A38B6AC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C3E34D9F-3F23-2A48-828A-B8194F0D8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7AE3C4E-5B94-B141-90E0-F073CB2CF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9396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009E439-AA9B-924A-B9B6-CE20309241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2C3C580-F5D1-AD49-840A-A89A55D66E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1626917-2234-DD4C-9983-6A5A3761D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958F2FD-BBCD-3046-A7D4-2B1EE43F0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D8AE1E9-336F-F147-9386-E239747474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16589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C0356F3-4308-FE44-8966-AE66DF5E92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7800F4E-3CB9-E848-A0FD-96E6212DD84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5D1E5FD-745F-1645-A717-7381EE678B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A6C08D9-E4BF-A24F-A8F0-6DA197D3C1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C9A05EC-082F-0F42-81E6-DAEABEF3A7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F52DB30-A4D6-1C44-BBB0-1E6F9DA21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1439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35BB700-CFB5-CE4D-9AE2-21C4CED8B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0C26719-F703-F14F-8FC7-8ED3C7D3F1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3A01A74D-53E3-0548-BE82-C165EE7366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D94ECE0D-10B8-774E-BF9F-DD5A8F2680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C6E550AC-7107-1E49-B5DA-351A88D1424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121B6649-3B49-7249-87EE-C29377D8FD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F5345718-2B6F-1D42-A334-5B3A89C90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BB2A270E-EBEB-064B-B600-A727A3097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57758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89E525-6710-B44E-B95E-753BBFD867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3099A1E7-B9C8-DB4D-8B63-D56B65F500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7C424063-13D5-1046-9910-4F23A0730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5BEA14A-C07E-9A47-84A3-68ED788C28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191432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A291B21C-2C35-8B4F-827E-A5CA3969A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44CE5495-F2D5-B046-8D83-F7DF90EE8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99D44CD5-1AA8-5946-85E1-764D469C9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35945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123C2C1-552D-E441-A4D6-A9230F7D25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893E235-9723-D742-B365-B90FDCC0422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314BBA97-C674-0A47-8056-45136CABB8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0A1178E-CD0A-874C-9AF2-8642B229B1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84966203-F4F4-2045-A84A-52B3753E25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2F019BD5-B375-FB49-A1B3-2EB5FADBA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012328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2E209CE-4395-484E-B286-71B8910D51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47FE1EDE-5226-5C44-9577-501D6D09EE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1810418-B88C-334C-A3E5-247C024E8F9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CA503D52-4583-4044-ACFA-AC8331B44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30955BF-6356-F54C-ABAF-999B57B585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49C8180-24ED-CF4F-8946-C0BF88A6D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886278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7A1D74E3-8B56-AB46-B698-6B0E47A39D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D07A5F6-3DE9-E242-97EA-03980F032F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7B8A0D2-A1B2-654B-8DA2-34EFFE8ABCF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5844DA-A0A3-454C-AA20-D2EA50F95C49}" type="datetimeFigureOut">
              <a:rPr lang="pl-PL" smtClean="0"/>
              <a:t>16.11.2023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B570ED2-47E6-9043-9E52-645D4D97EE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09D7B89-43ED-3C4F-B0FE-C5D5DB2F92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49164-376B-AE4A-8FC0-301CC584A02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1880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5">
            <a:extLst>
              <a:ext uri="{FF2B5EF4-FFF2-40B4-BE49-F238E27FC236}">
                <a16:creationId xmlns:a16="http://schemas.microsoft.com/office/drawing/2014/main" id="{2C30B95B-F19C-59C6-7D00-E281F9249450}"/>
              </a:ext>
            </a:extLst>
          </p:cNvPr>
          <p:cNvSpPr txBox="1"/>
          <p:nvPr/>
        </p:nvSpPr>
        <p:spPr>
          <a:xfrm>
            <a:off x="4584778" y="5715133"/>
            <a:ext cx="3513222" cy="369332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>
            <a:spAutoFit/>
          </a:bodyPr>
          <a:lstStyle>
            <a:defPPr>
              <a:defRPr lang="pl-PL"/>
            </a:defPPr>
            <a:lvl2pPr marL="0" lvl="1" indent="-285750">
              <a:buFont typeface="Wingdings" panose="05000000000000000000" pitchFamily="2" charset="2"/>
              <a:buChar char="§"/>
              <a:tabLst>
                <a:tab pos="0" algn="l"/>
                <a:tab pos="252000" algn="l"/>
              </a:tabLst>
              <a:defRPr sz="2000" b="1">
                <a:solidFill>
                  <a:schemeClr val="accent6">
                    <a:lumMod val="75000"/>
                  </a:schemeClr>
                </a:solidFill>
                <a:latin typeface="Source Sans Pro" panose="020B0503030403020204" pitchFamily="34" charset="0"/>
              </a:defRPr>
            </a:lvl2pPr>
          </a:lstStyle>
          <a:p>
            <a:r>
              <a:rPr lang="pl-PL" dirty="0"/>
              <a:t>Lądek-Zdrój, 16 listopada 2023</a:t>
            </a:r>
          </a:p>
        </p:txBody>
      </p:sp>
      <p:sp>
        <p:nvSpPr>
          <p:cNvPr id="6" name="Prostokąt 5"/>
          <p:cNvSpPr/>
          <p:nvPr/>
        </p:nvSpPr>
        <p:spPr>
          <a:xfrm>
            <a:off x="977917" y="4391937"/>
            <a:ext cx="1023616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122C35"/>
                </a:solidFill>
                <a:latin typeface="Source Sans Pro" panose="020B0503030403020204" pitchFamily="34" charset="0"/>
              </a:rPr>
              <a:t>Lądecka Spółdzielnia Energetyczna</a:t>
            </a:r>
          </a:p>
          <a:p>
            <a:pPr algn="ctr"/>
            <a:r>
              <a:rPr lang="pl-PL" sz="2800" b="1" dirty="0">
                <a:solidFill>
                  <a:srgbClr val="122C35"/>
                </a:solidFill>
                <a:latin typeface="Source Sans Pro" panose="020B0503030403020204" pitchFamily="34" charset="0"/>
              </a:rPr>
              <a:t>Studium Przypadku</a:t>
            </a:r>
          </a:p>
        </p:txBody>
      </p:sp>
      <p:pic>
        <p:nvPicPr>
          <p:cNvPr id="3" name="Obraz 2" descr="Obraz zawierający tekst, Czcionka, Grafika, projekt graficzny&#10;&#10;Opis wygenerowany automatycznie">
            <a:extLst>
              <a:ext uri="{FF2B5EF4-FFF2-40B4-BE49-F238E27FC236}">
                <a16:creationId xmlns:a16="http://schemas.microsoft.com/office/drawing/2014/main" id="{90FAB0DC-19D9-EC45-A215-4FF6840412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7627" y="1511956"/>
            <a:ext cx="5936745" cy="202692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>
            <a:extLst>
              <a:ext uri="{FF2B5EF4-FFF2-40B4-BE49-F238E27FC236}">
                <a16:creationId xmlns:a16="http://schemas.microsoft.com/office/drawing/2014/main" id="{1CEB82DB-D274-8845-99C1-512996F430B9}"/>
              </a:ext>
            </a:extLst>
          </p:cNvPr>
          <p:cNvSpPr txBox="1"/>
          <p:nvPr/>
        </p:nvSpPr>
        <p:spPr>
          <a:xfrm>
            <a:off x="158833" y="438125"/>
            <a:ext cx="4837651" cy="5847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>
            <a:spAutoFit/>
          </a:bodyPr>
          <a:lstStyle/>
          <a:p>
            <a:pPr>
              <a:defRPr sz="4000" b="1">
                <a:solidFill>
                  <a:srgbClr val="172D36"/>
                </a:solidFill>
                <a:latin typeface="Quicksand Book Regular"/>
                <a:ea typeface="Quicksand Book Regular"/>
                <a:cs typeface="Quicksand Book Regular"/>
                <a:sym typeface="Quicksand Book Regular"/>
              </a:defRPr>
            </a:pPr>
            <a:endParaRPr lang="pl-PL" sz="3800" dirty="0">
              <a:solidFill>
                <a:srgbClr val="122C35"/>
              </a:solidFill>
              <a:latin typeface="Source Sans Pro" panose="020B0503030403020204" pitchFamily="34" charset="0"/>
            </a:endParaRPr>
          </a:p>
        </p:txBody>
      </p:sp>
      <p:sp>
        <p:nvSpPr>
          <p:cNvPr id="11" name="Title 15">
            <a:extLst>
              <a:ext uri="{FF2B5EF4-FFF2-40B4-BE49-F238E27FC236}">
                <a16:creationId xmlns:a16="http://schemas.microsoft.com/office/drawing/2014/main" id="{99E504EE-F52F-01E8-2649-12CA071169E4}"/>
              </a:ext>
            </a:extLst>
          </p:cNvPr>
          <p:cNvSpPr txBox="1"/>
          <p:nvPr/>
        </p:nvSpPr>
        <p:spPr>
          <a:xfrm>
            <a:off x="183337" y="146965"/>
            <a:ext cx="12084023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defRPr sz="3200" b="1" spc="20">
                <a:solidFill>
                  <a:srgbClr val="172D36"/>
                </a:solidFill>
                <a:latin typeface="Quicksand Book Regular"/>
                <a:ea typeface="Quicksand Book Regular"/>
                <a:cs typeface="Quicksand Book Regular"/>
                <a:sym typeface="Quicksand Book Regular"/>
              </a:defRPr>
            </a:pPr>
            <a:r>
              <a:rPr lang="pl-PL" sz="3200" b="1" dirty="0">
                <a:solidFill>
                  <a:srgbClr val="122C35"/>
                </a:solidFill>
                <a:latin typeface="Source Sans Pro" panose="020B0503030403020204" pitchFamily="34" charset="0"/>
              </a:rPr>
              <a:t>Etapy wdrożenia i organizacji spółdzielni energetycznej</a:t>
            </a:r>
            <a:endParaRPr lang="pl-PL" dirty="0">
              <a:solidFill>
                <a:srgbClr val="122C35"/>
              </a:solidFill>
              <a:latin typeface="Source Sans Pro" panose="020B0503030403020204" pitchFamily="34" charset="0"/>
            </a:endParaRP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1B01A136-F56B-A2A9-9A18-70C29850525E}"/>
              </a:ext>
            </a:extLst>
          </p:cNvPr>
          <p:cNvSpPr txBox="1"/>
          <p:nvPr/>
        </p:nvSpPr>
        <p:spPr>
          <a:xfrm>
            <a:off x="-188096" y="2333831"/>
            <a:ext cx="2980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Strategia GSE</a:t>
            </a: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A39D2FC2-8EFA-4E02-F641-2B6A0B20CB8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69826" y="2231021"/>
            <a:ext cx="2090660" cy="579691"/>
          </a:xfrm>
          <a:prstGeom prst="rect">
            <a:avLst/>
          </a:prstGeom>
        </p:spPr>
      </p:pic>
      <p:sp>
        <p:nvSpPr>
          <p:cNvPr id="4" name="pole tekstowe 3">
            <a:extLst>
              <a:ext uri="{FF2B5EF4-FFF2-40B4-BE49-F238E27FC236}">
                <a16:creationId xmlns:a16="http://schemas.microsoft.com/office/drawing/2014/main" id="{70063AA6-ED13-10B1-A8D5-BE647A187514}"/>
              </a:ext>
            </a:extLst>
          </p:cNvPr>
          <p:cNvSpPr txBox="1"/>
          <p:nvPr/>
        </p:nvSpPr>
        <p:spPr>
          <a:xfrm>
            <a:off x="4737266" y="2345305"/>
            <a:ext cx="2980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Rejestracja i wpisy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614F4F38-6A48-D769-F70C-C4E1736DA835}"/>
              </a:ext>
            </a:extLst>
          </p:cNvPr>
          <p:cNvSpPr txBox="1"/>
          <p:nvPr/>
        </p:nvSpPr>
        <p:spPr>
          <a:xfrm>
            <a:off x="7225948" y="2288155"/>
            <a:ext cx="2980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Zawieranie umów</a:t>
            </a: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EE0D3C4B-B50C-0D13-4D34-E8E833A25969}"/>
              </a:ext>
            </a:extLst>
          </p:cNvPr>
          <p:cNvSpPr txBox="1"/>
          <p:nvPr/>
        </p:nvSpPr>
        <p:spPr>
          <a:xfrm>
            <a:off x="9449628" y="2315345"/>
            <a:ext cx="2980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Rozliczenia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82CAB331-4308-DD99-7F0A-3B5E0C6F708A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5209190" y="2229771"/>
            <a:ext cx="2090660" cy="579691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5F1260F2-4E58-979A-2225-419537A786E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01054" y="2205612"/>
            <a:ext cx="2090660" cy="579691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E7A88965-1DA7-D0A8-9395-D546224882E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0800000">
            <a:off x="9894594" y="2182975"/>
            <a:ext cx="2090660" cy="579691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587AC93E-5112-509C-5159-78C7BE710B20}"/>
              </a:ext>
            </a:extLst>
          </p:cNvPr>
          <p:cNvSpPr txBox="1"/>
          <p:nvPr/>
        </p:nvSpPr>
        <p:spPr>
          <a:xfrm>
            <a:off x="130171" y="3028142"/>
            <a:ext cx="2356796" cy="3785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Inwentaryzacja zużycia energii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Opracowanie dobowo-godzinowego profilu zużycia energii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Dobór źródeł energii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Opracowanie bilansu energetycznego Gminy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Opracowanie modelu uczestnictwa w rynku energii (SE, Klaster, inne)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Analiza ekonomiczna przedsięwzięcia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endParaRPr lang="pl-PL" sz="1600" dirty="0">
              <a:latin typeface="Arial Narrow" panose="020B0606020202030204" pitchFamily="34" charset="0"/>
            </a:endParaRPr>
          </a:p>
          <a:p>
            <a:pPr marL="171450" lvl="0" indent="-171450">
              <a:buFont typeface="Wingdings" panose="05000000000000000000" pitchFamily="2" charset="2"/>
              <a:buChar char="§"/>
            </a:pPr>
            <a:endParaRPr lang="pl-PL" sz="1600" dirty="0">
              <a:latin typeface="Arial Narrow" panose="020B0606020202030204" pitchFamily="34" charset="0"/>
            </a:endParaRPr>
          </a:p>
        </p:txBody>
      </p:sp>
      <p:sp>
        <p:nvSpPr>
          <p:cNvPr id="17" name="pole tekstowe 16">
            <a:extLst>
              <a:ext uri="{FF2B5EF4-FFF2-40B4-BE49-F238E27FC236}">
                <a16:creationId xmlns:a16="http://schemas.microsoft.com/office/drawing/2014/main" id="{ADF2BC91-06C3-97A8-982F-5BBC3F8DFACA}"/>
              </a:ext>
            </a:extLst>
          </p:cNvPr>
          <p:cNvSpPr txBox="1"/>
          <p:nvPr/>
        </p:nvSpPr>
        <p:spPr>
          <a:xfrm>
            <a:off x="5160521" y="3035284"/>
            <a:ext cx="218799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Rejestracja spółdzielni w KRS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Wpis do rejestru spółdzielni energetycznych KOWR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Wpis do rejestru MIOZE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id="{5C98E40F-3A83-329F-EAB1-AD70D3DB9581}"/>
              </a:ext>
            </a:extLst>
          </p:cNvPr>
          <p:cNvSpPr txBox="1"/>
          <p:nvPr/>
        </p:nvSpPr>
        <p:spPr>
          <a:xfrm>
            <a:off x="7491743" y="3029261"/>
            <a:ext cx="2336458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Zawarcie umowy Sprzedawca – SE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Wymiana układów pomiarowo-rozliczeniowych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Zawarcie umów kompleksowych z członkami SE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Zawarcie umowy kompleksowej z SE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Zawarcie umowy na bilansowanie farmy PV</a:t>
            </a:r>
          </a:p>
        </p:txBody>
      </p:sp>
      <p:sp>
        <p:nvSpPr>
          <p:cNvPr id="19" name="pole tekstowe 18">
            <a:extLst>
              <a:ext uri="{FF2B5EF4-FFF2-40B4-BE49-F238E27FC236}">
                <a16:creationId xmlns:a16="http://schemas.microsoft.com/office/drawing/2014/main" id="{9DA51715-AA78-FA1F-5D2E-D575A9C839CA}"/>
              </a:ext>
            </a:extLst>
          </p:cNvPr>
          <p:cNvSpPr txBox="1"/>
          <p:nvPr/>
        </p:nvSpPr>
        <p:spPr>
          <a:xfrm>
            <a:off x="9856355" y="2999792"/>
            <a:ext cx="2187999" cy="32932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Określenie formatu przekazywania danych pomiarowo-rozliczeniowych ze Sprzedawcą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Określenie modelu wewnętrznych rozliczeń pomiędzy członkami SE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Zawarcie umów wewnętrznych sprzedaży energii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Wdrożenie systemu bilingowego</a:t>
            </a:r>
          </a:p>
        </p:txBody>
      </p:sp>
      <p:pic>
        <p:nvPicPr>
          <p:cNvPr id="20" name="Obraz 19">
            <a:extLst>
              <a:ext uri="{FF2B5EF4-FFF2-40B4-BE49-F238E27FC236}">
                <a16:creationId xmlns:a16="http://schemas.microsoft.com/office/drawing/2014/main" id="{8013A04A-DA2A-595C-70A9-2C21948512F3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00000">
            <a:off x="973931" y="918044"/>
            <a:ext cx="774700" cy="1727200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57D5BF34-8974-B565-5E13-BE7ABE418669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00000">
            <a:off x="5745535" y="918898"/>
            <a:ext cx="774700" cy="1727200"/>
          </a:xfrm>
          <a:prstGeom prst="rect">
            <a:avLst/>
          </a:prstGeom>
        </p:spPr>
      </p:pic>
      <p:pic>
        <p:nvPicPr>
          <p:cNvPr id="22" name="Obraz 21">
            <a:extLst>
              <a:ext uri="{FF2B5EF4-FFF2-40B4-BE49-F238E27FC236}">
                <a16:creationId xmlns:a16="http://schemas.microsoft.com/office/drawing/2014/main" id="{D1D0563C-5516-16AE-A841-C6D440AA2FA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00000">
            <a:off x="8054902" y="918044"/>
            <a:ext cx="774700" cy="1727200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2A946497-32EF-2246-A72D-7810A317866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00000">
            <a:off x="10304451" y="918044"/>
            <a:ext cx="774700" cy="1727200"/>
          </a:xfrm>
          <a:prstGeom prst="rect">
            <a:avLst/>
          </a:prstGeom>
        </p:spPr>
      </p:pic>
      <p:sp>
        <p:nvSpPr>
          <p:cNvPr id="24" name="pole tekstowe 23">
            <a:extLst>
              <a:ext uri="{FF2B5EF4-FFF2-40B4-BE49-F238E27FC236}">
                <a16:creationId xmlns:a16="http://schemas.microsoft.com/office/drawing/2014/main" id="{3FF76E3B-18E9-ADFD-82A1-DAC3145EE7D2}"/>
              </a:ext>
            </a:extLst>
          </p:cNvPr>
          <p:cNvSpPr txBox="1"/>
          <p:nvPr/>
        </p:nvSpPr>
        <p:spPr>
          <a:xfrm>
            <a:off x="2228598" y="2304975"/>
            <a:ext cx="2980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b="1" dirty="0"/>
              <a:t>Inwestycja</a:t>
            </a:r>
          </a:p>
        </p:txBody>
      </p:sp>
      <p:pic>
        <p:nvPicPr>
          <p:cNvPr id="25" name="Obraz 24">
            <a:extLst>
              <a:ext uri="{FF2B5EF4-FFF2-40B4-BE49-F238E27FC236}">
                <a16:creationId xmlns:a16="http://schemas.microsoft.com/office/drawing/2014/main" id="{519DD2FD-7155-6FAE-1119-25921BC8D4F5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2682261" y="2211207"/>
            <a:ext cx="2090660" cy="579691"/>
          </a:xfrm>
          <a:prstGeom prst="rect">
            <a:avLst/>
          </a:prstGeom>
        </p:spPr>
      </p:pic>
      <p:sp>
        <p:nvSpPr>
          <p:cNvPr id="26" name="pole tekstowe 25">
            <a:extLst>
              <a:ext uri="{FF2B5EF4-FFF2-40B4-BE49-F238E27FC236}">
                <a16:creationId xmlns:a16="http://schemas.microsoft.com/office/drawing/2014/main" id="{F2E31AB5-446D-0223-F595-F93997BAB0F8}"/>
              </a:ext>
            </a:extLst>
          </p:cNvPr>
          <p:cNvSpPr txBox="1"/>
          <p:nvPr/>
        </p:nvSpPr>
        <p:spPr>
          <a:xfrm>
            <a:off x="2663580" y="3035284"/>
            <a:ext cx="2356796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Decyzja środowiskowa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Warunki przyłączenia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Pozwolenie na budowę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Pozyskanie finansowania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Wybór wykonawcy</a:t>
            </a:r>
          </a:p>
          <a:p>
            <a:pPr marL="171450" lvl="0" indent="-171450">
              <a:buFont typeface="Wingdings" panose="05000000000000000000" pitchFamily="2" charset="2"/>
              <a:buChar char="§"/>
            </a:pPr>
            <a:r>
              <a:rPr lang="pl-PL" sz="1600" dirty="0">
                <a:latin typeface="Arial Narrow" panose="020B0606020202030204" pitchFamily="34" charset="0"/>
              </a:rPr>
              <a:t>Odbiory i energetyzacja farmy</a:t>
            </a:r>
          </a:p>
        </p:txBody>
      </p:sp>
      <p:pic>
        <p:nvPicPr>
          <p:cNvPr id="27" name="Obraz 26">
            <a:extLst>
              <a:ext uri="{FF2B5EF4-FFF2-40B4-BE49-F238E27FC236}">
                <a16:creationId xmlns:a16="http://schemas.microsoft.com/office/drawing/2014/main" id="{1FF46CD2-6CC2-FA36-A7AE-C1B22D639385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5400000">
            <a:off x="3384981" y="898230"/>
            <a:ext cx="774700" cy="172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1004596"/>
      </p:ext>
    </p:extLst>
  </p:cSld>
  <p:clrMapOvr>
    <a:masterClrMapping/>
  </p:clrMapOvr>
  <p:transition spd="med"/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>
            <a:extLst>
              <a:ext uri="{FF2B5EF4-FFF2-40B4-BE49-F238E27FC236}">
                <a16:creationId xmlns:a16="http://schemas.microsoft.com/office/drawing/2014/main" id="{99E504EE-F52F-01E8-2649-12CA071169E4}"/>
              </a:ext>
            </a:extLst>
          </p:cNvPr>
          <p:cNvSpPr txBox="1"/>
          <p:nvPr/>
        </p:nvSpPr>
        <p:spPr>
          <a:xfrm>
            <a:off x="312464" y="234972"/>
            <a:ext cx="972614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defRPr sz="3200" b="1" spc="20">
                <a:solidFill>
                  <a:srgbClr val="172D36"/>
                </a:solidFill>
                <a:latin typeface="Quicksand Book Regular"/>
                <a:ea typeface="Quicksand Book Regular"/>
                <a:cs typeface="Quicksand Book Regular"/>
                <a:sym typeface="Quicksand Book Regular"/>
              </a:defRPr>
            </a:pPr>
            <a:r>
              <a:rPr lang="pl-PL" sz="3200" b="1" dirty="0">
                <a:solidFill>
                  <a:srgbClr val="122C35"/>
                </a:solidFill>
                <a:latin typeface="Source Sans Pro" panose="020B0503030403020204" pitchFamily="34" charset="0"/>
              </a:rPr>
              <a:t>Schemat spółdzielni energetycznej</a:t>
            </a:r>
            <a:endParaRPr lang="pl-PL" dirty="0">
              <a:solidFill>
                <a:srgbClr val="122C35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3A7AD89-FAB7-968C-9E96-760D5A9DCC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6012" y="954579"/>
            <a:ext cx="10478812" cy="5668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9125868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>
            <a:extLst>
              <a:ext uri="{FF2B5EF4-FFF2-40B4-BE49-F238E27FC236}">
                <a16:creationId xmlns:a16="http://schemas.microsoft.com/office/drawing/2014/main" id="{99E504EE-F52F-01E8-2649-12CA071169E4}"/>
              </a:ext>
            </a:extLst>
          </p:cNvPr>
          <p:cNvSpPr txBox="1"/>
          <p:nvPr/>
        </p:nvSpPr>
        <p:spPr>
          <a:xfrm>
            <a:off x="312464" y="234972"/>
            <a:ext cx="972614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defRPr sz="3200" b="1" spc="20">
                <a:solidFill>
                  <a:srgbClr val="172D36"/>
                </a:solidFill>
                <a:latin typeface="Quicksand Book Regular"/>
                <a:ea typeface="Quicksand Book Regular"/>
                <a:cs typeface="Quicksand Book Regular"/>
                <a:sym typeface="Quicksand Book Regular"/>
              </a:defRPr>
            </a:pPr>
            <a:r>
              <a:rPr lang="pl-PL" sz="3200" b="1" dirty="0">
                <a:solidFill>
                  <a:srgbClr val="122C35"/>
                </a:solidFill>
                <a:latin typeface="Source Sans Pro" panose="020B0503030403020204" pitchFamily="34" charset="0"/>
              </a:rPr>
              <a:t>Schemat rozliczeń i przepływ energii</a:t>
            </a:r>
            <a:endParaRPr lang="pl-PL" dirty="0">
              <a:solidFill>
                <a:srgbClr val="122C35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3C4CE2E8-C911-6FA5-D0B5-7AC8D0E790E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0866" y="1099058"/>
            <a:ext cx="11104762" cy="5161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95848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>
            <a:extLst>
              <a:ext uri="{FF2B5EF4-FFF2-40B4-BE49-F238E27FC236}">
                <a16:creationId xmlns:a16="http://schemas.microsoft.com/office/drawing/2014/main" id="{99E504EE-F52F-01E8-2649-12CA071169E4}"/>
              </a:ext>
            </a:extLst>
          </p:cNvPr>
          <p:cNvSpPr txBox="1"/>
          <p:nvPr/>
        </p:nvSpPr>
        <p:spPr>
          <a:xfrm>
            <a:off x="312464" y="234972"/>
            <a:ext cx="972614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defRPr sz="3200" b="1" spc="20">
                <a:solidFill>
                  <a:srgbClr val="172D36"/>
                </a:solidFill>
                <a:latin typeface="Quicksand Book Regular"/>
                <a:ea typeface="Quicksand Book Regular"/>
                <a:cs typeface="Quicksand Book Regular"/>
                <a:sym typeface="Quicksand Book Regular"/>
              </a:defRPr>
            </a:pPr>
            <a:r>
              <a:rPr lang="pl-PL" sz="3200" b="1" dirty="0">
                <a:solidFill>
                  <a:srgbClr val="122C35"/>
                </a:solidFill>
                <a:latin typeface="Source Sans Pro" panose="020B0503030403020204" pitchFamily="34" charset="0"/>
              </a:rPr>
              <a:t>Bilans energii spółdzielni energetycznej</a:t>
            </a:r>
            <a:endParaRPr lang="pl-PL" dirty="0">
              <a:solidFill>
                <a:srgbClr val="122C35"/>
              </a:solidFill>
              <a:latin typeface="Source Sans Pro" panose="020B0503030403020204" pitchFamily="34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C93F51E5-4FA8-2CF9-CFBB-4DBA375D80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04" y="1704593"/>
            <a:ext cx="12155392" cy="402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167677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>
            <a:extLst>
              <a:ext uri="{FF2B5EF4-FFF2-40B4-BE49-F238E27FC236}">
                <a16:creationId xmlns:a16="http://schemas.microsoft.com/office/drawing/2014/main" id="{99E504EE-F52F-01E8-2649-12CA071169E4}"/>
              </a:ext>
            </a:extLst>
          </p:cNvPr>
          <p:cNvSpPr txBox="1"/>
          <p:nvPr/>
        </p:nvSpPr>
        <p:spPr>
          <a:xfrm>
            <a:off x="312464" y="234972"/>
            <a:ext cx="972614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defRPr sz="3200" b="1" spc="20">
                <a:solidFill>
                  <a:srgbClr val="172D36"/>
                </a:solidFill>
                <a:latin typeface="Quicksand Book Regular"/>
                <a:ea typeface="Quicksand Book Regular"/>
                <a:cs typeface="Quicksand Book Regular"/>
                <a:sym typeface="Quicksand Book Regular"/>
              </a:defRPr>
            </a:pPr>
            <a:r>
              <a:rPr lang="pl-PL" sz="3200" b="1" dirty="0">
                <a:solidFill>
                  <a:srgbClr val="122C35"/>
                </a:solidFill>
                <a:latin typeface="Source Sans Pro" panose="020B0503030403020204" pitchFamily="34" charset="0"/>
              </a:rPr>
              <a:t>Bilans energii spółdzielni energetycznej</a:t>
            </a:r>
            <a:endParaRPr lang="pl-PL" dirty="0">
              <a:solidFill>
                <a:srgbClr val="122C35"/>
              </a:solidFill>
              <a:latin typeface="Source Sans Pro" panose="020B0503030403020204" pitchFamily="34" charset="0"/>
            </a:endParaRPr>
          </a:p>
        </p:txBody>
      </p:sp>
      <p:graphicFrame>
        <p:nvGraphicFramePr>
          <p:cNvPr id="2" name="Wykres 1">
            <a:extLst>
              <a:ext uri="{FF2B5EF4-FFF2-40B4-BE49-F238E27FC236}">
                <a16:creationId xmlns:a16="http://schemas.microsoft.com/office/drawing/2014/main" id="{00000000-0008-0000-0000-000015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76018810"/>
              </p:ext>
            </p:extLst>
          </p:nvPr>
        </p:nvGraphicFramePr>
        <p:xfrm>
          <a:off x="98612" y="995082"/>
          <a:ext cx="7960659" cy="4234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Wykres 3">
            <a:extLst>
              <a:ext uri="{FF2B5EF4-FFF2-40B4-BE49-F238E27FC236}">
                <a16:creationId xmlns:a16="http://schemas.microsoft.com/office/drawing/2014/main" id="{00000000-0008-0000-0000-00000A00000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64819413"/>
              </p:ext>
            </p:extLst>
          </p:nvPr>
        </p:nvGraphicFramePr>
        <p:xfrm>
          <a:off x="8233997" y="995081"/>
          <a:ext cx="3788522" cy="42345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6" name="Prostokąt 5">
            <a:extLst>
              <a:ext uri="{FF2B5EF4-FFF2-40B4-BE49-F238E27FC236}">
                <a16:creationId xmlns:a16="http://schemas.microsoft.com/office/drawing/2014/main" id="{A0D2F878-9302-DEEC-FD4C-14BE8C7C5A76}"/>
              </a:ext>
            </a:extLst>
          </p:cNvPr>
          <p:cNvSpPr/>
          <p:nvPr/>
        </p:nvSpPr>
        <p:spPr>
          <a:xfrm>
            <a:off x="626878" y="5885262"/>
            <a:ext cx="119781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tabLst>
                <a:tab pos="0" algn="l"/>
                <a:tab pos="252000" algn="l"/>
              </a:tabLst>
            </a:pP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Lato" panose="020F0502020204030203" pitchFamily="34" charset="-18"/>
              </a:rPr>
              <a:t>Wzrost wskaźnika </a:t>
            </a:r>
            <a:r>
              <a:rPr lang="pl-PL" sz="2400" b="1" dirty="0" err="1">
                <a:solidFill>
                  <a:schemeClr val="accent6">
                    <a:lumMod val="75000"/>
                  </a:schemeClr>
                </a:solidFill>
                <a:latin typeface="Lato" panose="020F0502020204030203" pitchFamily="34" charset="-18"/>
              </a:rPr>
              <a:t>autokonsumpcji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Lato" panose="020F0502020204030203" pitchFamily="34" charset="-18"/>
              </a:rPr>
              <a:t> - budowa magazynu energii przy farmie PV</a:t>
            </a:r>
          </a:p>
        </p:txBody>
      </p:sp>
    </p:spTree>
    <p:extLst>
      <p:ext uri="{BB962C8B-B14F-4D97-AF65-F5344CB8AC3E}">
        <p14:creationId xmlns:p14="http://schemas.microsoft.com/office/powerpoint/2010/main" val="1005058474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5">
            <a:extLst>
              <a:ext uri="{FF2B5EF4-FFF2-40B4-BE49-F238E27FC236}">
                <a16:creationId xmlns:a16="http://schemas.microsoft.com/office/drawing/2014/main" id="{99E504EE-F52F-01E8-2649-12CA071169E4}"/>
              </a:ext>
            </a:extLst>
          </p:cNvPr>
          <p:cNvSpPr txBox="1"/>
          <p:nvPr/>
        </p:nvSpPr>
        <p:spPr>
          <a:xfrm>
            <a:off x="312464" y="234972"/>
            <a:ext cx="972614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defRPr sz="3200" b="1" spc="20">
                <a:solidFill>
                  <a:srgbClr val="172D36"/>
                </a:solidFill>
                <a:latin typeface="Quicksand Book Regular"/>
                <a:ea typeface="Quicksand Book Regular"/>
                <a:cs typeface="Quicksand Book Regular"/>
                <a:sym typeface="Quicksand Book Regular"/>
              </a:defRPr>
            </a:pPr>
            <a:r>
              <a:rPr lang="pl-PL" sz="3200" b="1" dirty="0">
                <a:solidFill>
                  <a:srgbClr val="122C35"/>
                </a:solidFill>
                <a:latin typeface="Source Sans Pro" panose="020B0503030403020204" pitchFamily="34" charset="0"/>
              </a:rPr>
              <a:t>Analiza kosztów energii w SE</a:t>
            </a:r>
            <a:endParaRPr lang="pl-PL" dirty="0">
              <a:solidFill>
                <a:srgbClr val="122C35"/>
              </a:solidFill>
              <a:latin typeface="Source Sans Pro" panose="020B0503030403020204" pitchFamily="34" charset="0"/>
            </a:endParaRPr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id="{A0D2F878-9302-DEEC-FD4C-14BE8C7C5A76}"/>
              </a:ext>
            </a:extLst>
          </p:cNvPr>
          <p:cNvSpPr/>
          <p:nvPr/>
        </p:nvSpPr>
        <p:spPr>
          <a:xfrm>
            <a:off x="555160" y="4513662"/>
            <a:ext cx="470712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>
              <a:tabLst>
                <a:tab pos="0" algn="l"/>
                <a:tab pos="252000" algn="l"/>
              </a:tabLst>
            </a:pP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Lato" panose="020F0502020204030203" pitchFamily="34" charset="-18"/>
              </a:rPr>
              <a:t>Wzrost wskaźnika </a:t>
            </a:r>
            <a:r>
              <a:rPr lang="pl-PL" sz="2400" b="1" dirty="0" err="1">
                <a:solidFill>
                  <a:schemeClr val="accent6">
                    <a:lumMod val="75000"/>
                  </a:schemeClr>
                </a:solidFill>
                <a:latin typeface="Lato" panose="020F0502020204030203" pitchFamily="34" charset="-18"/>
              </a:rPr>
              <a:t>autokonsumpcji</a:t>
            </a:r>
            <a:r>
              <a:rPr lang="pl-PL" sz="2400" b="1" dirty="0">
                <a:solidFill>
                  <a:schemeClr val="accent6">
                    <a:lumMod val="75000"/>
                  </a:schemeClr>
                </a:solidFill>
                <a:latin typeface="Lato" panose="020F0502020204030203" pitchFamily="34" charset="-18"/>
              </a:rPr>
              <a:t> - budowa magazynu energii przy farmie PV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E2230748-C08C-7AED-9211-3EBA0304B6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64389"/>
            <a:ext cx="12192000" cy="3174916"/>
          </a:xfrm>
          <a:prstGeom prst="rect">
            <a:avLst/>
          </a:prstGeom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id="{3995299F-1E21-1751-3887-7D2ECF4D3A4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77835" y="4176279"/>
            <a:ext cx="3299664" cy="2600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5243372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ostokąt 1">
            <a:extLst>
              <a:ext uri="{FF2B5EF4-FFF2-40B4-BE49-F238E27FC236}">
                <a16:creationId xmlns:a16="http://schemas.microsoft.com/office/drawing/2014/main" id="{6D9CA30E-CA92-459B-B25E-2AFCA8BF8432}"/>
              </a:ext>
            </a:extLst>
          </p:cNvPr>
          <p:cNvSpPr/>
          <p:nvPr/>
        </p:nvSpPr>
        <p:spPr>
          <a:xfrm>
            <a:off x="0" y="1"/>
            <a:ext cx="12192000" cy="6857999"/>
          </a:xfrm>
          <a:prstGeom prst="rect">
            <a:avLst/>
          </a:prstGeom>
          <a:solidFill>
            <a:srgbClr val="4A85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Title 15">
            <a:extLst>
              <a:ext uri="{FF2B5EF4-FFF2-40B4-BE49-F238E27FC236}">
                <a16:creationId xmlns:a16="http://schemas.microsoft.com/office/drawing/2014/main" id="{99E504EE-F52F-01E8-2649-12CA071169E4}"/>
              </a:ext>
            </a:extLst>
          </p:cNvPr>
          <p:cNvSpPr txBox="1"/>
          <p:nvPr/>
        </p:nvSpPr>
        <p:spPr>
          <a:xfrm>
            <a:off x="0" y="609094"/>
            <a:ext cx="12030075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 algn="ctr">
              <a:defRPr sz="3200" b="1" spc="20">
                <a:solidFill>
                  <a:srgbClr val="172D36"/>
                </a:solidFill>
                <a:latin typeface="Quicksand Book Regular"/>
                <a:ea typeface="Quicksand Book Regular"/>
                <a:cs typeface="Quicksand Book Regular"/>
                <a:sym typeface="Quicksand Book Regular"/>
              </a:defRPr>
            </a:pPr>
            <a:r>
              <a:rPr lang="pl-PL" sz="3200" b="1" dirty="0">
                <a:solidFill>
                  <a:schemeClr val="bg1"/>
                </a:solidFill>
                <a:latin typeface="Source Sans Pro" panose="020B0503030403020204" pitchFamily="34" charset="0"/>
              </a:rPr>
              <a:t>Wnioski i rekomendacje</a:t>
            </a:r>
            <a:endParaRPr lang="pl-PL" dirty="0">
              <a:solidFill>
                <a:schemeClr val="bg1"/>
              </a:solidFill>
              <a:latin typeface="Source Sans Pro" panose="020B0503030403020204" pitchFamily="34" charset="0"/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id="{21CB9B06-63C1-11BF-C437-3D9C07C73401}"/>
              </a:ext>
            </a:extLst>
          </p:cNvPr>
          <p:cNvSpPr/>
          <p:nvPr/>
        </p:nvSpPr>
        <p:spPr>
          <a:xfrm>
            <a:off x="2772490" y="1524708"/>
            <a:ext cx="8866881" cy="4770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Font typeface="Wingdings" panose="05000000000000000000" pitchFamily="2" charset="2"/>
              <a:buNone/>
            </a:pPr>
            <a:r>
              <a:rPr lang="pl-PL" b="1" dirty="0">
                <a:solidFill>
                  <a:schemeClr val="bg1"/>
                </a:solidFill>
                <a:latin typeface="Source Sans Pro" panose="020B0503030403020204" pitchFamily="34" charset="0"/>
              </a:rPr>
              <a:t>Opracowanie bilansu i modelu uczestnictwa w rynku energii</a:t>
            </a:r>
          </a:p>
          <a:p>
            <a:pPr lvl="0">
              <a:buFont typeface="Wingdings" panose="05000000000000000000" pitchFamily="2" charset="2"/>
              <a:buNone/>
            </a:pPr>
            <a:endParaRPr lang="pl-PL" b="1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lvl="0">
              <a:buFont typeface="Wingdings" panose="05000000000000000000" pitchFamily="2" charset="2"/>
              <a:buNone/>
            </a:pPr>
            <a:endParaRPr lang="pl-PL" b="1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pPr lvl="0">
              <a:buFont typeface="Wingdings" panose="05000000000000000000" pitchFamily="2" charset="2"/>
              <a:buNone/>
            </a:pPr>
            <a:r>
              <a:rPr lang="pl-PL" b="1" dirty="0">
                <a:solidFill>
                  <a:schemeClr val="bg1"/>
                </a:solidFill>
                <a:latin typeface="Source Sans Pro" panose="020B0503030403020204" pitchFamily="34" charset="0"/>
              </a:rPr>
              <a:t>Dobór źródła i magazynu – maksymalizacja wskaźnika </a:t>
            </a:r>
            <a:r>
              <a:rPr lang="pl-PL" b="1" dirty="0" err="1">
                <a:solidFill>
                  <a:schemeClr val="bg1"/>
                </a:solidFill>
                <a:latin typeface="Source Sans Pro" panose="020B0503030403020204" pitchFamily="34" charset="0"/>
              </a:rPr>
              <a:t>autokonsumpcji</a:t>
            </a:r>
            <a:r>
              <a:rPr lang="pl-PL" b="1" dirty="0">
                <a:solidFill>
                  <a:schemeClr val="bg1"/>
                </a:solidFill>
                <a:latin typeface="Source Sans Pro" panose="020B0503030403020204" pitchFamily="34" charset="0"/>
              </a:rPr>
              <a:t> h</a:t>
            </a:r>
          </a:p>
          <a:p>
            <a:endParaRPr lang="pl-PL" b="1" dirty="0">
              <a:solidFill>
                <a:schemeClr val="bg1"/>
              </a:solidFill>
            </a:endParaRPr>
          </a:p>
          <a:p>
            <a:pPr lvl="0">
              <a:buFont typeface="Wingdings" panose="05000000000000000000" pitchFamily="2" charset="2"/>
              <a:buNone/>
            </a:pPr>
            <a:endParaRPr lang="pl-PL" b="1" dirty="0">
              <a:solidFill>
                <a:schemeClr val="bg1"/>
              </a:solidFill>
            </a:endParaRPr>
          </a:p>
          <a:p>
            <a:r>
              <a:rPr lang="pl-PL" b="1" dirty="0">
                <a:solidFill>
                  <a:schemeClr val="bg1"/>
                </a:solidFill>
                <a:latin typeface="Source Sans Pro" panose="020B0503030403020204" pitchFamily="34" charset="0"/>
              </a:rPr>
              <a:t>Korzyści na opłatach dystrybucyjnych</a:t>
            </a:r>
          </a:p>
          <a:p>
            <a:endParaRPr lang="pl-PL" b="1" dirty="0">
              <a:solidFill>
                <a:schemeClr val="bg1"/>
              </a:solidFill>
              <a:latin typeface="Source Sans Pro" panose="020B0503030403020204" pitchFamily="34" charset="0"/>
            </a:endParaRPr>
          </a:p>
          <a:p>
            <a:endParaRPr lang="pl-PL" b="1" dirty="0">
              <a:solidFill>
                <a:schemeClr val="bg1"/>
              </a:solidFill>
            </a:endParaRPr>
          </a:p>
          <a:p>
            <a:r>
              <a:rPr lang="pl-PL" b="1" dirty="0">
                <a:solidFill>
                  <a:schemeClr val="bg1"/>
                </a:solidFill>
              </a:rPr>
              <a:t>Duże wyzwanie organizacyjne</a:t>
            </a:r>
          </a:p>
          <a:p>
            <a:endParaRPr lang="pl-PL" b="1" dirty="0">
              <a:solidFill>
                <a:schemeClr val="bg1"/>
              </a:solidFill>
            </a:endParaRPr>
          </a:p>
          <a:p>
            <a:endParaRPr lang="pl-PL" b="1" dirty="0">
              <a:solidFill>
                <a:schemeClr val="bg1"/>
              </a:solidFill>
            </a:endParaRPr>
          </a:p>
          <a:p>
            <a:r>
              <a:rPr lang="pl-PL" b="1" dirty="0">
                <a:solidFill>
                  <a:schemeClr val="bg1"/>
                </a:solidFill>
              </a:rPr>
              <a:t>Możliwość zaangażowania mieszkańców Gminy</a:t>
            </a:r>
          </a:p>
          <a:p>
            <a:endParaRPr lang="pl-PL" sz="1400" b="1" dirty="0">
              <a:solidFill>
                <a:schemeClr val="bg1"/>
              </a:solidFill>
            </a:endParaRPr>
          </a:p>
          <a:p>
            <a:endParaRPr lang="pl-PL" sz="1400" b="1" dirty="0">
              <a:solidFill>
                <a:schemeClr val="bg1"/>
              </a:solidFill>
            </a:endParaRPr>
          </a:p>
          <a:p>
            <a:endParaRPr lang="pl-PL" sz="1400" b="1" dirty="0">
              <a:solidFill>
                <a:schemeClr val="bg1"/>
              </a:solidFill>
            </a:endParaRPr>
          </a:p>
          <a:p>
            <a:endParaRPr lang="pl-PL" sz="1400" b="1" dirty="0">
              <a:solidFill>
                <a:schemeClr val="bg1"/>
              </a:solidFill>
            </a:endParaRPr>
          </a:p>
          <a:p>
            <a:pPr lvl="0">
              <a:buFont typeface="Wingdings" panose="05000000000000000000" pitchFamily="2" charset="2"/>
              <a:buNone/>
            </a:pPr>
            <a:endParaRPr lang="pl-PL" sz="1400" b="1" dirty="0">
              <a:solidFill>
                <a:schemeClr val="bg1"/>
              </a:solidFill>
            </a:endParaRPr>
          </a:p>
        </p:txBody>
      </p:sp>
      <p:pic>
        <p:nvPicPr>
          <p:cNvPr id="22" name="Obraz 21">
            <a:extLst>
              <a:ext uri="{FF2B5EF4-FFF2-40B4-BE49-F238E27FC236}">
                <a16:creationId xmlns:a16="http://schemas.microsoft.com/office/drawing/2014/main" id="{78D4A2FA-1ED1-9E3A-EA26-D26EA189F1D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181" y="1505838"/>
            <a:ext cx="471926" cy="492444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6275ABFB-7030-E86A-2054-EF2F9778B6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7181" y="2257250"/>
            <a:ext cx="471926" cy="492444"/>
          </a:xfrm>
          <a:prstGeom prst="rect">
            <a:avLst/>
          </a:prstGeom>
        </p:spPr>
      </p:pic>
      <p:pic>
        <p:nvPicPr>
          <p:cNvPr id="24" name="Obraz 23">
            <a:extLst>
              <a:ext uri="{FF2B5EF4-FFF2-40B4-BE49-F238E27FC236}">
                <a16:creationId xmlns:a16="http://schemas.microsoft.com/office/drawing/2014/main" id="{4886FBF8-53D1-9A65-18CC-F06E95BDDC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55938" y="3098737"/>
            <a:ext cx="471926" cy="492444"/>
          </a:xfrm>
          <a:prstGeom prst="rect">
            <a:avLst/>
          </a:prstGeom>
        </p:spPr>
      </p:pic>
      <p:pic>
        <p:nvPicPr>
          <p:cNvPr id="25" name="Obraz 24">
            <a:extLst>
              <a:ext uri="{FF2B5EF4-FFF2-40B4-BE49-F238E27FC236}">
                <a16:creationId xmlns:a16="http://schemas.microsoft.com/office/drawing/2014/main" id="{66EF4D26-33BE-D235-75F8-01830D4E6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4220" y="3942461"/>
            <a:ext cx="471926" cy="492444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66EF4D26-33BE-D235-75F8-01830D4E60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74739" y="4763130"/>
            <a:ext cx="471926" cy="492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47246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id="{938B9EC0-D1D8-9BBC-FFDB-DAB9EC890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4825" y="5052996"/>
            <a:ext cx="2090660" cy="711200"/>
          </a:xfrm>
          <a:prstGeom prst="rect">
            <a:avLst/>
          </a:prstGeom>
        </p:spPr>
      </p:pic>
      <p:sp>
        <p:nvSpPr>
          <p:cNvPr id="5" name="Title 15">
            <a:extLst>
              <a:ext uri="{FF2B5EF4-FFF2-40B4-BE49-F238E27FC236}">
                <a16:creationId xmlns:a16="http://schemas.microsoft.com/office/drawing/2014/main" id="{99E504EE-F52F-01E8-2649-12CA071169E4}"/>
              </a:ext>
            </a:extLst>
          </p:cNvPr>
          <p:cNvSpPr txBox="1"/>
          <p:nvPr/>
        </p:nvSpPr>
        <p:spPr>
          <a:xfrm>
            <a:off x="2041208" y="2175563"/>
            <a:ext cx="9726147" cy="49244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0" tIns="0" rIns="0" bIns="0" anchor="ctr">
            <a:spAutoFit/>
          </a:bodyPr>
          <a:lstStyle/>
          <a:p>
            <a:pPr>
              <a:defRPr sz="3200" b="1" spc="20">
                <a:solidFill>
                  <a:srgbClr val="172D36"/>
                </a:solidFill>
                <a:latin typeface="Quicksand Book Regular"/>
                <a:ea typeface="Quicksand Book Regular"/>
                <a:cs typeface="Quicksand Book Regular"/>
                <a:sym typeface="Quicksand Book Regular"/>
              </a:defRPr>
            </a:pPr>
            <a:r>
              <a:rPr lang="pl-PL" sz="3200" b="1" dirty="0">
                <a:solidFill>
                  <a:srgbClr val="122C35"/>
                </a:solidFill>
                <a:latin typeface="Source Sans Pro" panose="020B0503030403020204" pitchFamily="34" charset="0"/>
              </a:rPr>
              <a:t>Daniel Raczkiewicz</a:t>
            </a:r>
            <a:endParaRPr lang="pl-PL" dirty="0">
              <a:solidFill>
                <a:srgbClr val="122C35"/>
              </a:solidFill>
              <a:latin typeface="Source Sans Pro" panose="020B0503030403020204" pitchFamily="34" charset="0"/>
            </a:endParaRP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A552A91A-2584-1E5B-50F0-451F10EA0B2E}"/>
              </a:ext>
            </a:extLst>
          </p:cNvPr>
          <p:cNvSpPr txBox="1"/>
          <p:nvPr/>
        </p:nvSpPr>
        <p:spPr>
          <a:xfrm>
            <a:off x="1954825" y="2887136"/>
            <a:ext cx="42082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Ekspert rynku energii</a:t>
            </a:r>
          </a:p>
          <a:p>
            <a:endParaRPr lang="pl-PL" dirty="0"/>
          </a:p>
          <a:p>
            <a:r>
              <a:rPr lang="pl-PL" dirty="0"/>
              <a:t>      </a:t>
            </a:r>
            <a:r>
              <a:rPr lang="pl-PL" dirty="0" err="1"/>
              <a:t>dr@energynat.pl</a:t>
            </a:r>
            <a:br>
              <a:rPr lang="pl-PL" dirty="0"/>
            </a:br>
            <a:r>
              <a:rPr lang="pl-PL" dirty="0"/>
              <a:t>      +48 502 186 666</a:t>
            </a:r>
          </a:p>
          <a:p>
            <a:endParaRPr lang="pl-PL" dirty="0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B981FDC7-BF17-2305-00A4-B5313BF395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25149" y="3781697"/>
            <a:ext cx="228375" cy="228375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CC608515-EBF3-0B38-B230-6AC2F243C2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5149" y="4081218"/>
            <a:ext cx="228375" cy="228375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70201" y="890034"/>
            <a:ext cx="3787996" cy="498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304153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7745</TotalTime>
  <Words>235</Words>
  <Application>Microsoft Office PowerPoint</Application>
  <PresentationFormat>Panoramiczny</PresentationFormat>
  <Paragraphs>69</Paragraphs>
  <Slides>9</Slides>
  <Notes>6</Notes>
  <HiddenSlides>0</HiddenSlides>
  <MMClips>0</MMClips>
  <ScaleCrop>false</ScaleCrop>
  <HeadingPairs>
    <vt:vector size="6" baseType="variant">
      <vt:variant>
        <vt:lpstr>Używane czcionki</vt:lpstr>
      </vt:variant>
      <vt:variant>
        <vt:i4>7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9</vt:i4>
      </vt:variant>
    </vt:vector>
  </HeadingPairs>
  <TitlesOfParts>
    <vt:vector size="17" baseType="lpstr">
      <vt:lpstr>Arial</vt:lpstr>
      <vt:lpstr>Arial Narrow</vt:lpstr>
      <vt:lpstr>Calibri</vt:lpstr>
      <vt:lpstr>Calibri Light</vt:lpstr>
      <vt:lpstr>Lato</vt:lpstr>
      <vt:lpstr>Source Sans Pro</vt:lpstr>
      <vt:lpstr>Wingdings</vt:lpstr>
      <vt:lpstr>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Manhattan Poland</dc:creator>
  <cp:lastModifiedBy>Daniel Raczkiewicz</cp:lastModifiedBy>
  <cp:revision>158</cp:revision>
  <dcterms:created xsi:type="dcterms:W3CDTF">2022-03-04T09:44:06Z</dcterms:created>
  <dcterms:modified xsi:type="dcterms:W3CDTF">2023-11-16T09:09:56Z</dcterms:modified>
</cp:coreProperties>
</file>